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comment1.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0" r:id="rId2"/>
  </p:sldMasterIdLst>
  <p:notesMasterIdLst>
    <p:notesMasterId r:id="rId80"/>
  </p:notesMasterIdLst>
  <p:sldIdLst>
    <p:sldId id="37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663" r:id="rId71"/>
    <p:sldId id="331" r:id="rId72"/>
    <p:sldId id="325" r:id="rId73"/>
    <p:sldId id="326" r:id="rId74"/>
    <p:sldId id="327" r:id="rId75"/>
    <p:sldId id="328" r:id="rId76"/>
    <p:sldId id="329" r:id="rId77"/>
    <p:sldId id="330" r:id="rId78"/>
    <p:sldId id="332" r:id="rId79"/>
  </p:sldIdLst>
  <p:sldSz cx="16256000" cy="9144000"/>
  <p:notesSz cx="6858000" cy="9144000"/>
  <p:embeddedFontLs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Noto Sans Symbols" panose="020B0604020202020204" charset="0"/>
      <p:regular r:id="rId86"/>
    </p:embeddedFont>
    <p:embeddedFont>
      <p:font typeface="Open Sans" panose="020B0604020202020204" charset="0"/>
      <p:regular r:id="rId87"/>
      <p:bold r:id="rId88"/>
      <p:italic r:id="rId89"/>
      <p:boldItalic r:id="rId90"/>
    </p:embeddedFont>
    <p:embeddedFont>
      <p:font typeface="Open Sans ExtraBold" panose="020B0604020202020204" charset="0"/>
      <p:bold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hlPtgIGGtbawkmV5A6j1g==" hashData="KTmjqO4W4rExGQt2+i0Ty71gj4PgIfNxF+stvr+xasCFaVcxSfA+7ihlOU/HYawJcWPwskgDRQIQSkBNxYUF0A=="/>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3"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3"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42" y="60"/>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10.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customschemas.google.com/relationships/presentationmetadata" Target="metadata"/><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9-24T12:22:12.896" idx="2">
    <p:pos x="8419" y="1909"/>
    <p:text>to be recreated.</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ir1i-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385725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b="1"/>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17" name="Google Shape;61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6" name="Google Shape;64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47" name="Google Shape;64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82" name="Google Shape;68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93" name="Google Shape;69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0" name="Google Shape;73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731" name="Google Shape;73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762" name="Google Shape;76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820" name="Google Shape;82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5" name="Google Shape;82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826" name="Google Shape;82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867" name="Google Shape;86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2" name="Google Shape;90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03" name="Google Shape;903;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20" name="Google Shape;92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35" name="Google Shape;93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0" name="Google Shape;9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51" name="Google Shape;9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8" name="Google Shape;96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69" name="Google Shape;96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5" name="Google Shape;98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986" name="Google Shape;98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03" name="Google Shape;1003;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 name="Google Shape;10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20" name="Google Shape;10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4" name="Google Shape;10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35" name="Google Shape;103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6" name="Google Shape;104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47" name="Google Shape;104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5" name="Google Shape;10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056" name="Google Shape;10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1" name="Google Shape;106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062" name="Google Shape;106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7" name="Google Shape;1107;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08" name="Google Shape;1108;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5" name="Google Shape;112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26" name="Google Shape;112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43" name="Google Shape;114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61" name="Google Shape;1161;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76" name="Google Shape;117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5" name="Google Shape;118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86" name="Google Shape;1186;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5" name="Google Shape;119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196" name="Google Shape;119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5" name="Google Shape;120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06" name="Google Shape;120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6" name="Google Shape;121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17" name="Google Shape;121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4" name="Google Shape;1264;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265" name="Google Shape;1265;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8" name="Google Shape;130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09" name="Google Shape;1309;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19" name="Google Shape;131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29" name="Google Shape;132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39" name="Google Shape;1339;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0" name="Google Shape;135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51" name="Google Shape;1351;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6" name="Google Shape;13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357" name="Google Shape;13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2" name="Google Shape;136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63" name="Google Shape;136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72" name="Google Shape;13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87" name="Google Shape;138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02" name="Google Shape;140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6" name="Google Shape;141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29" name="Google Shape;142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Google Shape;1445;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46" name="Google Shape;1446;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6" name="Google Shape;145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57" name="Google Shape;145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68" name="Google Shape;1468;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76" name="Google Shape;147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3" name="Google Shape;148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84" name="Google Shape;148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2" name="Google Shape;1492;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1493" name="Google Shape;1493;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8" name="Google Shape;149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99" name="Google Shape;1499;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570" name="Google Shape;1570;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5" name="Google Shape;1595;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596" name="Google Shape;1596;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5" name="Google Shape;1615;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16" name="Google Shape;1616;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38" name="Google Shape;1638;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8" name="Google Shape;1698;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699" name="Google Shape;1699;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IN" b="1" dirty="0"/>
          </a:p>
        </p:txBody>
      </p:sp>
      <p:sp>
        <p:nvSpPr>
          <p:cNvPr id="4" name="Slide Number Placeholder 3"/>
          <p:cNvSpPr>
            <a:spLocks noGrp="1"/>
          </p:cNvSpPr>
          <p:nvPr>
            <p:ph type="sldNum" sz="quarter" idx="5"/>
          </p:nvPr>
        </p:nvSpPr>
        <p:spPr/>
        <p:txBody>
          <a:bodyPr/>
          <a:lstStyle/>
          <a:p>
            <a:fld id="{16743BFC-CDBF-4076-A12A-B8552B9862CC}" type="slidenum">
              <a:rPr lang="en-US" smtClean="0"/>
              <a:t>69</a:t>
            </a:fld>
            <a:endParaRPr lang="en-US" dirty="0"/>
          </a:p>
        </p:txBody>
      </p:sp>
    </p:spTree>
    <p:extLst>
      <p:ext uri="{BB962C8B-B14F-4D97-AF65-F5344CB8AC3E}">
        <p14:creationId xmlns:p14="http://schemas.microsoft.com/office/powerpoint/2010/main" val="3696286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20" name="Google Shape;52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600" name="Google Shape;60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606" name="Google Shape;6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87039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795837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687374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518934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67843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8"/>
        <p:cNvGrpSpPr/>
        <p:nvPr/>
      </p:nvGrpSpPr>
      <p:grpSpPr>
        <a:xfrm>
          <a:off x="0" y="0"/>
          <a:ext cx="0" cy="0"/>
          <a:chOff x="0" y="0"/>
          <a:chExt cx="0" cy="0"/>
        </a:xfrm>
      </p:grpSpPr>
      <p:pic>
        <p:nvPicPr>
          <p:cNvPr id="49" name="Google Shape;49;p8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0" name="Google Shape;50;p8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1" name="Google Shape;51;p83"/>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2" name="Google Shape;52;p83"/>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3"/>
        <p:cNvGrpSpPr/>
        <p:nvPr/>
      </p:nvGrpSpPr>
      <p:grpSpPr>
        <a:xfrm>
          <a:off x="0" y="0"/>
          <a:ext cx="0" cy="0"/>
          <a:chOff x="0" y="0"/>
          <a:chExt cx="0" cy="0"/>
        </a:xfrm>
      </p:grpSpPr>
      <p:pic>
        <p:nvPicPr>
          <p:cNvPr id="54" name="Google Shape;54;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5" name="Google Shape;55;p84"/>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6" name="Google Shape;56;p8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7" name="Google Shape;57;p8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8" name="Google Shape;58;p8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7.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2.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8240121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4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40.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400.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430.png"/><Relationship Id="rId5" Type="http://schemas.openxmlformats.org/officeDocument/2006/relationships/image" Target="../media/image46.png"/><Relationship Id="rId10" Type="http://schemas.openxmlformats.org/officeDocument/2006/relationships/image" Target="../media/image420.png"/><Relationship Id="rId4" Type="http://schemas.openxmlformats.org/officeDocument/2006/relationships/image" Target="../media/image45.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50.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2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810.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1.sv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00.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990.png"/><Relationship Id="rId5" Type="http://schemas.openxmlformats.org/officeDocument/2006/relationships/image" Target="../media/image100.png"/><Relationship Id="rId4" Type="http://schemas.openxmlformats.org/officeDocument/2006/relationships/image" Target="../media/image97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Perceptron</a:t>
            </a:r>
            <a:endParaRPr/>
          </a:p>
        </p:txBody>
      </p:sp>
      <p:pic>
        <p:nvPicPr>
          <p:cNvPr id="609" name="Google Shape;609;p10"/>
          <p:cNvPicPr preferRelativeResize="0"/>
          <p:nvPr/>
        </p:nvPicPr>
        <p:blipFill rotWithShape="1">
          <a:blip r:embed="rId3">
            <a:alphaModFix/>
          </a:blip>
          <a:srcRect/>
          <a:stretch/>
        </p:blipFill>
        <p:spPr>
          <a:xfrm>
            <a:off x="6378152" y="780887"/>
            <a:ext cx="3613727" cy="365760"/>
          </a:xfrm>
          <a:prstGeom prst="rect">
            <a:avLst/>
          </a:prstGeom>
          <a:noFill/>
          <a:ln>
            <a:noFill/>
          </a:ln>
        </p:spPr>
      </p:pic>
      <p:grpSp>
        <p:nvGrpSpPr>
          <p:cNvPr id="611" name="Google Shape;611;p10"/>
          <p:cNvGrpSpPr/>
          <p:nvPr/>
        </p:nvGrpSpPr>
        <p:grpSpPr>
          <a:xfrm>
            <a:off x="1076960" y="1277694"/>
            <a:ext cx="14102079" cy="1245513"/>
            <a:chOff x="1361440" y="5523984"/>
            <a:chExt cx="14102079" cy="2839129"/>
          </a:xfrm>
        </p:grpSpPr>
        <p:sp>
          <p:nvSpPr>
            <p:cNvPr id="612" name="Google Shape;612;p10"/>
            <p:cNvSpPr/>
            <p:nvPr/>
          </p:nvSpPr>
          <p:spPr>
            <a:xfrm>
              <a:off x="1848043" y="5815858"/>
              <a:ext cx="12559914" cy="252556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a:ea typeface="Open Sans"/>
                  <a:cs typeface="Open Sans"/>
                  <a:sym typeface="Open Sans"/>
                </a:rPr>
                <a:t>Single layer neural network</a:t>
              </a: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a:ea typeface="Open Sans"/>
                  <a:cs typeface="Open Sans"/>
                  <a:sym typeface="Open Sans"/>
                </a:rPr>
                <a:t>Consists of weights, the summation processor, and an activation function</a:t>
              </a:r>
              <a:endParaRPr sz="2200" b="0" i="0" u="none" strike="noStrike" cap="none" dirty="0">
                <a:solidFill>
                  <a:srgbClr val="000000"/>
                </a:solidFill>
                <a:latin typeface="Arial"/>
                <a:ea typeface="Arial"/>
                <a:cs typeface="Arial"/>
                <a:sym typeface="Arial"/>
              </a:endParaRPr>
            </a:p>
          </p:txBody>
        </p:sp>
        <p:sp>
          <p:nvSpPr>
            <p:cNvPr id="613" name="Google Shape;613;p10"/>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016EBF1F-FDFB-44BC-80E5-6561531D71FE}"/>
              </a:ext>
            </a:extLst>
          </p:cNvPr>
          <p:cNvGrpSpPr/>
          <p:nvPr/>
        </p:nvGrpSpPr>
        <p:grpSpPr>
          <a:xfrm>
            <a:off x="1702675" y="3217560"/>
            <a:ext cx="13247905" cy="5081180"/>
            <a:chOff x="1792021" y="2761692"/>
            <a:chExt cx="13387018" cy="5134536"/>
          </a:xfrm>
        </p:grpSpPr>
        <p:sp>
          <p:nvSpPr>
            <p:cNvPr id="8" name="Oval 7">
              <a:extLst>
                <a:ext uri="{FF2B5EF4-FFF2-40B4-BE49-F238E27FC236}">
                  <a16:creationId xmlns:a16="http://schemas.microsoft.com/office/drawing/2014/main" id="{1B73C8FE-23FE-4E31-8FAF-36249746631D}"/>
                </a:ext>
              </a:extLst>
            </p:cNvPr>
            <p:cNvSpPr/>
            <p:nvPr/>
          </p:nvSpPr>
          <p:spPr>
            <a:xfrm>
              <a:off x="1885950" y="3333750"/>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A514C0-802F-4A9A-B95A-DC3CEA5B5D84}"/>
                </a:ext>
              </a:extLst>
            </p:cNvPr>
            <p:cNvSpPr/>
            <p:nvPr/>
          </p:nvSpPr>
          <p:spPr>
            <a:xfrm>
              <a:off x="1885950" y="4581526"/>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0578E4B-15BE-46E7-99EA-C1A64AC37EAD}"/>
                </a:ext>
              </a:extLst>
            </p:cNvPr>
            <p:cNvSpPr/>
            <p:nvPr/>
          </p:nvSpPr>
          <p:spPr>
            <a:xfrm>
              <a:off x="1885950" y="5829302"/>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8B122DE-3752-4FA7-A2D9-1D995E99C22D}"/>
                </a:ext>
              </a:extLst>
            </p:cNvPr>
            <p:cNvSpPr/>
            <p:nvPr/>
          </p:nvSpPr>
          <p:spPr>
            <a:xfrm>
              <a:off x="1885950" y="707707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44E2CB8-FBB9-4157-949A-189D29D4F238}"/>
                </a:ext>
              </a:extLst>
            </p:cNvPr>
            <p:cNvSpPr/>
            <p:nvPr/>
          </p:nvSpPr>
          <p:spPr>
            <a:xfrm>
              <a:off x="3752850" y="3985218"/>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EE6C7A-98BD-43A5-A97B-87DBA3AE3EF6}"/>
                </a:ext>
              </a:extLst>
            </p:cNvPr>
            <p:cNvSpPr/>
            <p:nvPr/>
          </p:nvSpPr>
          <p:spPr>
            <a:xfrm>
              <a:off x="3752850" y="4942813"/>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1EA699-A893-47EF-A49D-4A35DBEE404D}"/>
                </a:ext>
              </a:extLst>
            </p:cNvPr>
            <p:cNvSpPr/>
            <p:nvPr/>
          </p:nvSpPr>
          <p:spPr>
            <a:xfrm>
              <a:off x="3752850" y="5900408"/>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AA201B8-6B51-4DBD-950C-81DA3D966C5F}"/>
                </a:ext>
              </a:extLst>
            </p:cNvPr>
            <p:cNvSpPr/>
            <p:nvPr/>
          </p:nvSpPr>
          <p:spPr>
            <a:xfrm>
              <a:off x="3752850" y="6858003"/>
              <a:ext cx="628650" cy="6286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BF1341-57A3-4768-AA18-8028F052FAE1}"/>
                </a:ext>
              </a:extLst>
            </p:cNvPr>
            <p:cNvSpPr/>
            <p:nvPr/>
          </p:nvSpPr>
          <p:spPr>
            <a:xfrm>
              <a:off x="6667500" y="525713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97ED476-4262-4177-87E0-7117E655AF9E}"/>
                </a:ext>
              </a:extLst>
            </p:cNvPr>
            <p:cNvSpPr/>
            <p:nvPr/>
          </p:nvSpPr>
          <p:spPr>
            <a:xfrm>
              <a:off x="9363075" y="5257138"/>
              <a:ext cx="819150" cy="819150"/>
            </a:xfrm>
            <a:prstGeom prst="ellipse">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62A40F67-CC04-4A21-B9DD-570AA0989D4D}"/>
                </a:ext>
              </a:extLst>
            </p:cNvPr>
            <p:cNvCxnSpPr>
              <a:stCxn id="8" idx="6"/>
            </p:cNvCxnSpPr>
            <p:nvPr/>
          </p:nvCxnSpPr>
          <p:spPr>
            <a:xfrm>
              <a:off x="2705100" y="3743325"/>
              <a:ext cx="1047750" cy="4095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A5A6F1-CA25-4ACF-A7E7-AE27FB450495}"/>
                </a:ext>
              </a:extLst>
            </p:cNvPr>
            <p:cNvCxnSpPr>
              <a:stCxn id="9" idx="6"/>
              <a:endCxn id="13" idx="2"/>
            </p:cNvCxnSpPr>
            <p:nvPr/>
          </p:nvCxnSpPr>
          <p:spPr>
            <a:xfrm>
              <a:off x="2705100" y="4991101"/>
              <a:ext cx="1047750" cy="2660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B6C31C9-6358-4ACB-B84B-AED3615F8539}"/>
                </a:ext>
              </a:extLst>
            </p:cNvPr>
            <p:cNvCxnSpPr>
              <a:stCxn id="10" idx="6"/>
              <a:endCxn id="14" idx="2"/>
            </p:cNvCxnSpPr>
            <p:nvPr/>
          </p:nvCxnSpPr>
          <p:spPr>
            <a:xfrm flipV="1">
              <a:off x="2705100" y="6214733"/>
              <a:ext cx="1047750" cy="24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157005D-20E4-4474-9A26-0C36092D2E1D}"/>
                </a:ext>
              </a:extLst>
            </p:cNvPr>
            <p:cNvCxnSpPr>
              <a:stCxn id="11" idx="6"/>
              <a:endCxn id="15" idx="2"/>
            </p:cNvCxnSpPr>
            <p:nvPr/>
          </p:nvCxnSpPr>
          <p:spPr>
            <a:xfrm flipV="1">
              <a:off x="2705100" y="7172328"/>
              <a:ext cx="1047750" cy="3143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10980C-F3A6-4A9B-A8A5-D8E5C7772161}"/>
                </a:ext>
              </a:extLst>
            </p:cNvPr>
            <p:cNvCxnSpPr>
              <a:stCxn id="12" idx="6"/>
              <a:endCxn id="16" idx="2"/>
            </p:cNvCxnSpPr>
            <p:nvPr/>
          </p:nvCxnSpPr>
          <p:spPr>
            <a:xfrm>
              <a:off x="4381500" y="4299543"/>
              <a:ext cx="2286000" cy="13671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ACDC87-EFD6-4145-9434-A46C0770C8F9}"/>
                </a:ext>
              </a:extLst>
            </p:cNvPr>
            <p:cNvCxnSpPr>
              <a:stCxn id="13" idx="6"/>
              <a:endCxn id="16" idx="2"/>
            </p:cNvCxnSpPr>
            <p:nvPr/>
          </p:nvCxnSpPr>
          <p:spPr>
            <a:xfrm>
              <a:off x="4381500" y="5257138"/>
              <a:ext cx="2286000" cy="4095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5CB857-3805-4B29-B771-E1C2B7E1396C}"/>
                </a:ext>
              </a:extLst>
            </p:cNvPr>
            <p:cNvCxnSpPr>
              <a:stCxn id="14" idx="6"/>
              <a:endCxn id="16" idx="2"/>
            </p:cNvCxnSpPr>
            <p:nvPr/>
          </p:nvCxnSpPr>
          <p:spPr>
            <a:xfrm flipV="1">
              <a:off x="4381500" y="5666713"/>
              <a:ext cx="2286000" cy="5480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F8170D3-6100-41AF-A432-D3487C43A47F}"/>
                </a:ext>
              </a:extLst>
            </p:cNvPr>
            <p:cNvCxnSpPr>
              <a:stCxn id="15" idx="6"/>
              <a:endCxn id="16" idx="2"/>
            </p:cNvCxnSpPr>
            <p:nvPr/>
          </p:nvCxnSpPr>
          <p:spPr>
            <a:xfrm flipV="1">
              <a:off x="4381500" y="5666713"/>
              <a:ext cx="2286000" cy="15056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AF4A6EE-05A2-405A-802C-87EEC7D61B7E}"/>
                </a:ext>
              </a:extLst>
            </p:cNvPr>
            <p:cNvCxnSpPr>
              <a:stCxn id="16" idx="6"/>
              <a:endCxn id="17" idx="2"/>
            </p:cNvCxnSpPr>
            <p:nvPr/>
          </p:nvCxnSpPr>
          <p:spPr>
            <a:xfrm>
              <a:off x="7486650" y="5666713"/>
              <a:ext cx="18764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B22B463-6561-4369-8ECE-F6BA40B39B6D}"/>
                </a:ext>
              </a:extLst>
            </p:cNvPr>
            <p:cNvCxnSpPr>
              <a:stCxn id="17" idx="6"/>
            </p:cNvCxnSpPr>
            <p:nvPr/>
          </p:nvCxnSpPr>
          <p:spPr>
            <a:xfrm>
              <a:off x="10182225" y="5666713"/>
              <a:ext cx="277903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B3C27F5-C971-4906-8A54-409ED7CBE9D6}"/>
                </a:ext>
              </a:extLst>
            </p:cNvPr>
            <p:cNvSpPr txBox="1"/>
            <p:nvPr/>
          </p:nvSpPr>
          <p:spPr>
            <a:xfrm>
              <a:off x="1792021" y="2761692"/>
              <a:ext cx="1007007" cy="400110"/>
            </a:xfrm>
            <a:prstGeom prst="rect">
              <a:avLst/>
            </a:prstGeom>
            <a:noFill/>
          </p:spPr>
          <p:txBody>
            <a:bodyPr wrap="non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Inputs</a:t>
              </a:r>
            </a:p>
          </p:txBody>
        </p:sp>
        <p:sp>
          <p:nvSpPr>
            <p:cNvPr id="29" name="TextBox 28">
              <a:extLst>
                <a:ext uri="{FF2B5EF4-FFF2-40B4-BE49-F238E27FC236}">
                  <a16:creationId xmlns:a16="http://schemas.microsoft.com/office/drawing/2014/main" id="{62F1FB7A-AFF2-4A2B-9423-38403A83059E}"/>
                </a:ext>
              </a:extLst>
            </p:cNvPr>
            <p:cNvSpPr txBox="1"/>
            <p:nvPr/>
          </p:nvSpPr>
          <p:spPr>
            <a:xfrm>
              <a:off x="3563671" y="2780363"/>
              <a:ext cx="1332179"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Weights</a:t>
              </a:r>
            </a:p>
          </p:txBody>
        </p:sp>
        <p:sp>
          <p:nvSpPr>
            <p:cNvPr id="30" name="TextBox 29">
              <a:extLst>
                <a:ext uri="{FF2B5EF4-FFF2-40B4-BE49-F238E27FC236}">
                  <a16:creationId xmlns:a16="http://schemas.microsoft.com/office/drawing/2014/main" id="{EB82DF45-5403-4039-9A1E-63C5E15B06DE}"/>
                </a:ext>
              </a:extLst>
            </p:cNvPr>
            <p:cNvSpPr txBox="1"/>
            <p:nvPr/>
          </p:nvSpPr>
          <p:spPr>
            <a:xfrm>
              <a:off x="6410985" y="2780363"/>
              <a:ext cx="1717015" cy="707886"/>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Net inputs</a:t>
              </a:r>
            </a:p>
            <a:p>
              <a:r>
                <a:rPr lang="en-US" sz="2000" b="1" dirty="0">
                  <a:latin typeface="Open Sans" panose="020B0606030504020204" pitchFamily="34" charset="0"/>
                  <a:ea typeface="Open Sans" panose="020B0606030504020204" pitchFamily="34" charset="0"/>
                  <a:cs typeface="Open Sans" panose="020B0606030504020204" pitchFamily="34" charset="0"/>
                </a:rPr>
                <a:t>function</a:t>
              </a:r>
            </a:p>
          </p:txBody>
        </p:sp>
        <p:sp>
          <p:nvSpPr>
            <p:cNvPr id="31" name="TextBox 30">
              <a:extLst>
                <a:ext uri="{FF2B5EF4-FFF2-40B4-BE49-F238E27FC236}">
                  <a16:creationId xmlns:a16="http://schemas.microsoft.com/office/drawing/2014/main" id="{BE482297-E87F-4321-94B3-EF28EF439BD0}"/>
                </a:ext>
              </a:extLst>
            </p:cNvPr>
            <p:cNvSpPr txBox="1"/>
            <p:nvPr/>
          </p:nvSpPr>
          <p:spPr>
            <a:xfrm>
              <a:off x="9323717" y="2780363"/>
              <a:ext cx="1717015" cy="707886"/>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Activation</a:t>
              </a:r>
            </a:p>
            <a:p>
              <a:r>
                <a:rPr lang="en-US" sz="2000" b="1" dirty="0">
                  <a:latin typeface="Open Sans" panose="020B0606030504020204" pitchFamily="34" charset="0"/>
                  <a:ea typeface="Open Sans" panose="020B0606030504020204" pitchFamily="34" charset="0"/>
                  <a:cs typeface="Open Sans" panose="020B0606030504020204" pitchFamily="34" charset="0"/>
                </a:rPr>
                <a:t>function</a:t>
              </a:r>
            </a:p>
          </p:txBody>
        </p:sp>
        <p:sp>
          <p:nvSpPr>
            <p:cNvPr id="32" name="TextBox 31">
              <a:extLst>
                <a:ext uri="{FF2B5EF4-FFF2-40B4-BE49-F238E27FC236}">
                  <a16:creationId xmlns:a16="http://schemas.microsoft.com/office/drawing/2014/main" id="{D261A6A2-AEB8-42EA-84EB-A2AB970364DD}"/>
                </a:ext>
              </a:extLst>
            </p:cNvPr>
            <p:cNvSpPr txBox="1"/>
            <p:nvPr/>
          </p:nvSpPr>
          <p:spPr>
            <a:xfrm>
              <a:off x="13462024" y="5429192"/>
              <a:ext cx="1717015" cy="400110"/>
            </a:xfrm>
            <a:prstGeom prst="rect">
              <a:avLst/>
            </a:prstGeom>
            <a:noFill/>
          </p:spPr>
          <p:txBody>
            <a:bodyPr wrap="square" rtlCol="0">
              <a:spAutoFit/>
            </a:bodyPr>
            <a:lstStyle/>
            <a:p>
              <a:r>
                <a:rPr lang="en-US" sz="2000" b="1" dirty="0">
                  <a:latin typeface="Open Sans" panose="020B0606030504020204" pitchFamily="34" charset="0"/>
                  <a:ea typeface="Open Sans" panose="020B0606030504020204" pitchFamily="34" charset="0"/>
                  <a:cs typeface="Open Sans" panose="020B0606030504020204" pitchFamily="34" charset="0"/>
                </a:rPr>
                <a:t>Output</a:t>
              </a:r>
            </a:p>
          </p:txBody>
        </p:sp>
        <p:sp>
          <p:nvSpPr>
            <p:cNvPr id="33" name="TextBox 32">
              <a:extLst>
                <a:ext uri="{FF2B5EF4-FFF2-40B4-BE49-F238E27FC236}">
                  <a16:creationId xmlns:a16="http://schemas.microsoft.com/office/drawing/2014/main" id="{D6AE80B4-7DF8-4425-ACCA-4AA446A78C2B}"/>
                </a:ext>
              </a:extLst>
            </p:cNvPr>
            <p:cNvSpPr txBox="1"/>
            <p:nvPr/>
          </p:nvSpPr>
          <p:spPr>
            <a:xfrm>
              <a:off x="2076450" y="3466456"/>
              <a:ext cx="418704" cy="584775"/>
            </a:xfrm>
            <a:prstGeom prst="rect">
              <a:avLst/>
            </a:prstGeom>
            <a:noFill/>
          </p:spPr>
          <p:txBody>
            <a:bodyPr wrap="none" rtlCol="0">
              <a:spAutoFit/>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1</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AE6B076-50A6-45ED-8A89-A2A86244345E}"/>
                    </a:ext>
                  </a:extLst>
                </p:cNvPr>
                <p:cNvSpPr txBox="1"/>
                <p:nvPr/>
              </p:nvSpPr>
              <p:spPr>
                <a:xfrm>
                  <a:off x="6802801" y="5374325"/>
                  <a:ext cx="54854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dirty="0" smtClean="0">
                            <a:latin typeface="Cambria Math" panose="02040503050406030204" pitchFamily="18" charset="0"/>
                            <a:ea typeface="Cambria Math" panose="02040503050406030204" pitchFamily="18" charset="0"/>
                            <a:cs typeface="Open Sans" panose="020B0606030504020204" pitchFamily="34" charset="0"/>
                          </a:rPr>
                          <m:t>∈</m:t>
                        </m:r>
                      </m:oMath>
                    </m:oMathPara>
                  </a14:m>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34" name="TextBox 33">
                  <a:extLst>
                    <a:ext uri="{FF2B5EF4-FFF2-40B4-BE49-F238E27FC236}">
                      <a16:creationId xmlns:a16="http://schemas.microsoft.com/office/drawing/2014/main" id="{9AE6B076-50A6-45ED-8A89-A2A86244345E}"/>
                    </a:ext>
                  </a:extLst>
                </p:cNvPr>
                <p:cNvSpPr txBox="1">
                  <a:spLocks noRot="1" noChangeAspect="1" noMove="1" noResize="1" noEditPoints="1" noAdjustHandles="1" noChangeArrowheads="1" noChangeShapeType="1" noTextEdit="1"/>
                </p:cNvSpPr>
                <p:nvPr/>
              </p:nvSpPr>
              <p:spPr>
                <a:xfrm>
                  <a:off x="6802801" y="5374325"/>
                  <a:ext cx="548547" cy="584775"/>
                </a:xfrm>
                <a:prstGeom prst="rect">
                  <a:avLst/>
                </a:prstGeom>
                <a:blipFill>
                  <a:blip r:embed="rId4"/>
                  <a:stretch>
                    <a:fillRect/>
                  </a:stretch>
                </a:blipFill>
              </p:spPr>
              <p:txBody>
                <a:bodyPr/>
                <a:lstStyle/>
                <a:p>
                  <a:r>
                    <a:rPr lang="en-IN">
                      <a:noFill/>
                    </a:rPr>
                    <a:t> </a:t>
                  </a:r>
                </a:p>
              </p:txBody>
            </p:sp>
          </mc:Fallback>
        </mc:AlternateContent>
        <p:grpSp>
          <p:nvGrpSpPr>
            <p:cNvPr id="35" name="Group 34">
              <a:extLst>
                <a:ext uri="{FF2B5EF4-FFF2-40B4-BE49-F238E27FC236}">
                  <a16:creationId xmlns:a16="http://schemas.microsoft.com/office/drawing/2014/main" id="{8D03BB64-8AE6-4B21-949A-14DD314D15B9}"/>
                </a:ext>
              </a:extLst>
            </p:cNvPr>
            <p:cNvGrpSpPr/>
            <p:nvPr/>
          </p:nvGrpSpPr>
          <p:grpSpPr>
            <a:xfrm>
              <a:off x="9499868" y="5429192"/>
              <a:ext cx="545563" cy="495966"/>
              <a:chOff x="-3905250" y="-2095500"/>
              <a:chExt cx="1676400" cy="1524000"/>
            </a:xfrm>
          </p:grpSpPr>
          <p:cxnSp>
            <p:nvCxnSpPr>
              <p:cNvPr id="36" name="Straight Connector 35">
                <a:extLst>
                  <a:ext uri="{FF2B5EF4-FFF2-40B4-BE49-F238E27FC236}">
                    <a16:creationId xmlns:a16="http://schemas.microsoft.com/office/drawing/2014/main" id="{0E897DF7-7036-4EB1-AAB7-9457B00C5572}"/>
                  </a:ext>
                </a:extLst>
              </p:cNvPr>
              <p:cNvCxnSpPr/>
              <p:nvPr/>
            </p:nvCxnSpPr>
            <p:spPr>
              <a:xfrm>
                <a:off x="-3067050" y="-2095500"/>
                <a:ext cx="0" cy="152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3A03E3-5E30-437E-ACB7-29C5C7F1504C}"/>
                  </a:ext>
                </a:extLst>
              </p:cNvPr>
              <p:cNvCxnSpPr/>
              <p:nvPr/>
            </p:nvCxnSpPr>
            <p:spPr>
              <a:xfrm>
                <a:off x="-3905250" y="-1352550"/>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A936CBA-1582-4F88-9BFC-4F9A29128EF8}"/>
                  </a:ext>
                </a:extLst>
              </p:cNvPr>
              <p:cNvCxnSpPr/>
              <p:nvPr/>
            </p:nvCxnSpPr>
            <p:spPr>
              <a:xfrm flipV="1">
                <a:off x="-3829050" y="-1809750"/>
                <a:ext cx="1524000" cy="990600"/>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D5820AA9-6A63-4063-BBF9-CA0C186CCF2C}"/>
                </a:ext>
              </a:extLst>
            </p:cNvPr>
            <p:cNvSpPr txBox="1"/>
            <p:nvPr/>
          </p:nvSpPr>
          <p:spPr>
            <a:xfrm>
              <a:off x="3780377" y="4076033"/>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40" name="TextBox 39">
              <a:extLst>
                <a:ext uri="{FF2B5EF4-FFF2-40B4-BE49-F238E27FC236}">
                  <a16:creationId xmlns:a16="http://schemas.microsoft.com/office/drawing/2014/main" id="{A42AD2F2-9688-45DC-860A-9A3C1D6946AA}"/>
                </a:ext>
              </a:extLst>
            </p:cNvPr>
            <p:cNvSpPr txBox="1"/>
            <p:nvPr/>
          </p:nvSpPr>
          <p:spPr>
            <a:xfrm>
              <a:off x="3780377" y="5038360"/>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41" name="TextBox 40">
              <a:extLst>
                <a:ext uri="{FF2B5EF4-FFF2-40B4-BE49-F238E27FC236}">
                  <a16:creationId xmlns:a16="http://schemas.microsoft.com/office/drawing/2014/main" id="{49760DEC-F61C-4813-B5C3-9B4E4343C1EF}"/>
                </a:ext>
              </a:extLst>
            </p:cNvPr>
            <p:cNvSpPr txBox="1"/>
            <p:nvPr/>
          </p:nvSpPr>
          <p:spPr>
            <a:xfrm>
              <a:off x="3766089" y="6016342"/>
              <a:ext cx="59984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42" name="TextBox 41">
              <a:extLst>
                <a:ext uri="{FF2B5EF4-FFF2-40B4-BE49-F238E27FC236}">
                  <a16:creationId xmlns:a16="http://schemas.microsoft.com/office/drawing/2014/main" id="{28725F60-77D3-408F-AA54-01B39B8701D6}"/>
                </a:ext>
              </a:extLst>
            </p:cNvPr>
            <p:cNvSpPr txBox="1"/>
            <p:nvPr/>
          </p:nvSpPr>
          <p:spPr>
            <a:xfrm>
              <a:off x="3766089" y="6941495"/>
              <a:ext cx="617477" cy="461665"/>
            </a:xfrm>
            <a:prstGeom prst="rect">
              <a:avLst/>
            </a:prstGeom>
            <a:noFill/>
          </p:spPr>
          <p:txBody>
            <a:bodyPr wrap="none" rtlCol="0">
              <a:spAutoFit/>
            </a:bodyPr>
            <a:lstStyle/>
            <a:p>
              <a:r>
                <a:rPr lang="en-US" sz="2400" b="1" dirty="0" err="1">
                  <a:latin typeface="Open Sans" panose="020B0606030504020204" pitchFamily="34" charset="0"/>
                  <a:ea typeface="Open Sans" panose="020B0606030504020204" pitchFamily="34" charset="0"/>
                  <a:cs typeface="Open Sans" panose="020B0606030504020204" pitchFamily="34" charset="0"/>
                </a:rPr>
                <a:t>W</a:t>
              </a:r>
              <a:r>
                <a:rPr lang="en-US" sz="2400" b="1" baseline="-25000" dirty="0" err="1">
                  <a:latin typeface="Open Sans" panose="020B0606030504020204" pitchFamily="34" charset="0"/>
                  <a:ea typeface="Open Sans" panose="020B0606030504020204" pitchFamily="34" charset="0"/>
                  <a:cs typeface="Open Sans" panose="020B0606030504020204" pitchFamily="34" charset="0"/>
                </a:rPr>
                <a:t>n</a:t>
              </a:r>
              <a:endParaRPr lang="en-US" sz="24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4A8682BE-A182-4213-B42F-F764E282FAB7}"/>
                </a:ext>
              </a:extLst>
            </p:cNvPr>
            <p:cNvSpPr txBox="1"/>
            <p:nvPr/>
          </p:nvSpPr>
          <p:spPr>
            <a:xfrm>
              <a:off x="1997960" y="4807528"/>
              <a:ext cx="50687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44" name="TextBox 43">
              <a:extLst>
                <a:ext uri="{FF2B5EF4-FFF2-40B4-BE49-F238E27FC236}">
                  <a16:creationId xmlns:a16="http://schemas.microsoft.com/office/drawing/2014/main" id="{E8589FC7-CAE6-49E6-81DF-3E70D3AA5ABE}"/>
                </a:ext>
              </a:extLst>
            </p:cNvPr>
            <p:cNvSpPr txBox="1"/>
            <p:nvPr/>
          </p:nvSpPr>
          <p:spPr>
            <a:xfrm>
              <a:off x="2005288" y="7255820"/>
              <a:ext cx="591829" cy="461665"/>
            </a:xfrm>
            <a:prstGeom prst="rect">
              <a:avLst/>
            </a:prstGeom>
            <a:noFill/>
          </p:spPr>
          <p:txBody>
            <a:bodyPr wrap="none" rtlCol="0">
              <a:spAutoFit/>
            </a:bodyPr>
            <a:lstStyle/>
            <a:p>
              <a:r>
                <a:rPr lang="en-US" sz="2400" b="1" dirty="0" err="1">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err="1">
                  <a:latin typeface="Open Sans" panose="020B0606030504020204" pitchFamily="34" charset="0"/>
                  <a:ea typeface="Open Sans" panose="020B0606030504020204" pitchFamily="34" charset="0"/>
                  <a:cs typeface="Open Sans" panose="020B0606030504020204" pitchFamily="34" charset="0"/>
                </a:rPr>
                <a:t>m</a:t>
              </a:r>
              <a:endParaRPr lang="en-US" sz="24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a:extLst>
                <a:ext uri="{FF2B5EF4-FFF2-40B4-BE49-F238E27FC236}">
                  <a16:creationId xmlns:a16="http://schemas.microsoft.com/office/drawing/2014/main" id="{027081F3-EFE2-4CA4-9F19-91F3DBD4114B}"/>
                </a:ext>
              </a:extLst>
            </p:cNvPr>
            <p:cNvSpPr txBox="1"/>
            <p:nvPr/>
          </p:nvSpPr>
          <p:spPr>
            <a:xfrm>
              <a:off x="1985914" y="6016342"/>
              <a:ext cx="50687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a:t>
              </a:r>
              <a:r>
                <a:rPr lang="en-US" sz="2400" b="1" baseline="-25000" dirty="0">
                  <a:latin typeface="Open Sans" panose="020B0606030504020204" pitchFamily="34" charset="0"/>
                  <a:ea typeface="Open Sans" panose="020B0606030504020204" pitchFamily="34" charset="0"/>
                  <a:cs typeface="Open Sans" panose="020B0606030504020204" pitchFamily="34" charset="0"/>
                </a:rPr>
                <a:t>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Perceptron: The Main Processing Unit</a:t>
            </a:r>
            <a:endParaRPr sz="3200" b="0" i="0" u="none" strike="noStrike" cap="none">
              <a:solidFill>
                <a:srgbClr val="3F3F3F"/>
              </a:solidFill>
              <a:latin typeface="Open Sans ExtraBold"/>
              <a:ea typeface="Open Sans ExtraBold"/>
              <a:cs typeface="Open Sans ExtraBold"/>
              <a:sym typeface="Open Sans ExtraBold"/>
            </a:endParaRPr>
          </a:p>
        </p:txBody>
      </p:sp>
      <p:pic>
        <p:nvPicPr>
          <p:cNvPr id="620" name="Google Shape;620;p11"/>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621" name="Google Shape;621;p11"/>
          <p:cNvGrpSpPr/>
          <p:nvPr/>
        </p:nvGrpSpPr>
        <p:grpSpPr>
          <a:xfrm>
            <a:off x="1768363" y="1366450"/>
            <a:ext cx="13338283" cy="6300876"/>
            <a:chOff x="1958863" y="1614100"/>
            <a:chExt cx="13338283" cy="6300876"/>
          </a:xfrm>
        </p:grpSpPr>
        <p:sp>
          <p:nvSpPr>
            <p:cNvPr id="622" name="Google Shape;622;p11"/>
            <p:cNvSpPr/>
            <p:nvPr/>
          </p:nvSpPr>
          <p:spPr>
            <a:xfrm>
              <a:off x="5685655" y="2011680"/>
              <a:ext cx="4998720" cy="3982720"/>
            </a:xfrm>
            <a:prstGeom prst="ellipse">
              <a:avLst/>
            </a:prstGeom>
            <a:solidFill>
              <a:srgbClr val="F2F2F2"/>
            </a:solidFill>
            <a:ln w="127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9C4E7"/>
                </a:solidFill>
                <a:latin typeface="Calibri"/>
                <a:ea typeface="Calibri"/>
                <a:cs typeface="Calibri"/>
                <a:sym typeface="Calibri"/>
              </a:endParaRPr>
            </a:p>
          </p:txBody>
        </p:sp>
        <p:cxnSp>
          <p:nvCxnSpPr>
            <p:cNvPr id="623" name="Google Shape;623;p11"/>
            <p:cNvCxnSpPr/>
            <p:nvPr/>
          </p:nvCxnSpPr>
          <p:spPr>
            <a:xfrm>
              <a:off x="8185015" y="2033270"/>
              <a:ext cx="0" cy="3982720"/>
            </a:xfrm>
            <a:prstGeom prst="straightConnector1">
              <a:avLst/>
            </a:prstGeom>
            <a:noFill/>
            <a:ln w="9525" cap="flat" cmpd="sng">
              <a:solidFill>
                <a:srgbClr val="FFC313"/>
              </a:solidFill>
              <a:prstDash val="solid"/>
              <a:miter lim="800000"/>
              <a:headEnd type="none" w="sm" len="sm"/>
              <a:tailEnd type="none" w="sm" len="sm"/>
            </a:ln>
          </p:spPr>
        </p:cxnSp>
        <p:sp>
          <p:nvSpPr>
            <p:cNvPr id="624" name="Google Shape;624;p11"/>
            <p:cNvSpPr txBox="1"/>
            <p:nvPr/>
          </p:nvSpPr>
          <p:spPr>
            <a:xfrm>
              <a:off x="6877050" y="3495208"/>
              <a:ext cx="761997"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79C4E7"/>
                  </a:solidFill>
                  <a:latin typeface="Calibri"/>
                  <a:ea typeface="Calibri"/>
                  <a:cs typeface="Calibri"/>
                  <a:sym typeface="Calibri"/>
                </a:rPr>
                <a:t>S</a:t>
              </a:r>
              <a:endParaRPr sz="1400" b="0" i="0" u="none" strike="noStrike" cap="none">
                <a:solidFill>
                  <a:srgbClr val="000000"/>
                </a:solidFill>
                <a:latin typeface="Arial"/>
                <a:ea typeface="Arial"/>
                <a:cs typeface="Arial"/>
                <a:sym typeface="Arial"/>
              </a:endParaRPr>
            </a:p>
          </p:txBody>
        </p:sp>
        <p:sp>
          <p:nvSpPr>
            <p:cNvPr id="625" name="Google Shape;625;p11"/>
            <p:cNvSpPr/>
            <p:nvPr/>
          </p:nvSpPr>
          <p:spPr>
            <a:xfrm>
              <a:off x="8696467" y="3260089"/>
              <a:ext cx="1441940" cy="148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79C4E7"/>
                  </a:solidFill>
                  <a:latin typeface="Calibri"/>
                  <a:ea typeface="Calibri"/>
                  <a:cs typeface="Calibri"/>
                  <a:sym typeface="Calibri"/>
                </a:rPr>
                <a:t>f (S)</a:t>
              </a:r>
              <a:endParaRPr sz="1400" b="0" i="0" u="none" strike="noStrike" cap="none">
                <a:solidFill>
                  <a:srgbClr val="000000"/>
                </a:solidFill>
                <a:latin typeface="Arial"/>
                <a:ea typeface="Arial"/>
                <a:cs typeface="Arial"/>
                <a:sym typeface="Arial"/>
              </a:endParaRPr>
            </a:p>
          </p:txBody>
        </p:sp>
        <p:cxnSp>
          <p:nvCxnSpPr>
            <p:cNvPr id="626" name="Google Shape;626;p11"/>
            <p:cNvCxnSpPr/>
            <p:nvPr/>
          </p:nvCxnSpPr>
          <p:spPr>
            <a:xfrm>
              <a:off x="2476500" y="1752600"/>
              <a:ext cx="2939143" cy="1347107"/>
            </a:xfrm>
            <a:prstGeom prst="straightConnector1">
              <a:avLst/>
            </a:prstGeom>
            <a:noFill/>
            <a:ln w="28575" cap="flat" cmpd="sng">
              <a:solidFill>
                <a:srgbClr val="00BAF5"/>
              </a:solidFill>
              <a:prstDash val="solid"/>
              <a:miter lim="800000"/>
              <a:headEnd type="oval" w="med" len="med"/>
              <a:tailEnd type="triangle" w="med" len="med"/>
            </a:ln>
          </p:spPr>
        </p:cxnSp>
        <p:cxnSp>
          <p:nvCxnSpPr>
            <p:cNvPr id="627" name="Google Shape;627;p11"/>
            <p:cNvCxnSpPr/>
            <p:nvPr/>
          </p:nvCxnSpPr>
          <p:spPr>
            <a:xfrm>
              <a:off x="2476500" y="4324350"/>
              <a:ext cx="2939143" cy="0"/>
            </a:xfrm>
            <a:prstGeom prst="straightConnector1">
              <a:avLst/>
            </a:prstGeom>
            <a:noFill/>
            <a:ln w="28575" cap="flat" cmpd="sng">
              <a:solidFill>
                <a:srgbClr val="00BAF5"/>
              </a:solidFill>
              <a:prstDash val="solid"/>
              <a:miter lim="800000"/>
              <a:headEnd type="oval" w="med" len="med"/>
              <a:tailEnd type="triangle" w="med" len="med"/>
            </a:ln>
          </p:spPr>
        </p:cxnSp>
        <p:cxnSp>
          <p:nvCxnSpPr>
            <p:cNvPr id="628" name="Google Shape;628;p11"/>
            <p:cNvCxnSpPr/>
            <p:nvPr/>
          </p:nvCxnSpPr>
          <p:spPr>
            <a:xfrm rot="10800000" flipH="1">
              <a:off x="2476500" y="5625193"/>
              <a:ext cx="3209155" cy="1099457"/>
            </a:xfrm>
            <a:prstGeom prst="straightConnector1">
              <a:avLst/>
            </a:prstGeom>
            <a:noFill/>
            <a:ln w="28575" cap="flat" cmpd="sng">
              <a:solidFill>
                <a:srgbClr val="00BAF5"/>
              </a:solidFill>
              <a:prstDash val="solid"/>
              <a:miter lim="800000"/>
              <a:headEnd type="oval" w="med" len="med"/>
              <a:tailEnd type="triangle" w="med" len="med"/>
            </a:ln>
          </p:spPr>
        </p:cxnSp>
        <p:cxnSp>
          <p:nvCxnSpPr>
            <p:cNvPr id="629" name="Google Shape;629;p11"/>
            <p:cNvCxnSpPr/>
            <p:nvPr/>
          </p:nvCxnSpPr>
          <p:spPr>
            <a:xfrm rot="10800000" flipH="1">
              <a:off x="10874875" y="4003039"/>
              <a:ext cx="2669675" cy="1"/>
            </a:xfrm>
            <a:prstGeom prst="straightConnector1">
              <a:avLst/>
            </a:prstGeom>
            <a:noFill/>
            <a:ln w="28575" cap="flat" cmpd="sng">
              <a:solidFill>
                <a:srgbClr val="00BAF5"/>
              </a:solidFill>
              <a:prstDash val="solid"/>
              <a:miter lim="800000"/>
              <a:headEnd type="oval" w="med" len="med"/>
              <a:tailEnd type="triangle" w="med" len="med"/>
            </a:ln>
          </p:spPr>
        </p:cxnSp>
        <p:cxnSp>
          <p:nvCxnSpPr>
            <p:cNvPr id="630" name="Google Shape;630;p11"/>
            <p:cNvCxnSpPr/>
            <p:nvPr/>
          </p:nvCxnSpPr>
          <p:spPr>
            <a:xfrm flipH="1">
              <a:off x="7258048" y="2590800"/>
              <a:ext cx="380999" cy="4303127"/>
            </a:xfrm>
            <a:prstGeom prst="straightConnector1">
              <a:avLst/>
            </a:prstGeom>
            <a:noFill/>
            <a:ln w="28575" cap="flat" cmpd="sng">
              <a:solidFill>
                <a:srgbClr val="00BAF5"/>
              </a:solidFill>
              <a:prstDash val="solid"/>
              <a:miter lim="800000"/>
              <a:headEnd type="oval" w="med" len="med"/>
              <a:tailEnd type="triangle" w="med" len="med"/>
            </a:ln>
          </p:spPr>
        </p:cxnSp>
        <p:cxnSp>
          <p:nvCxnSpPr>
            <p:cNvPr id="631" name="Google Shape;631;p11"/>
            <p:cNvCxnSpPr/>
            <p:nvPr/>
          </p:nvCxnSpPr>
          <p:spPr>
            <a:xfrm>
              <a:off x="8734567" y="2590800"/>
              <a:ext cx="447533" cy="4554775"/>
            </a:xfrm>
            <a:prstGeom prst="straightConnector1">
              <a:avLst/>
            </a:prstGeom>
            <a:noFill/>
            <a:ln w="28575" cap="flat" cmpd="sng">
              <a:solidFill>
                <a:srgbClr val="00BAF5"/>
              </a:solidFill>
              <a:prstDash val="solid"/>
              <a:miter lim="800000"/>
              <a:headEnd type="oval" w="med" len="med"/>
              <a:tailEnd type="triangle" w="med" len="med"/>
            </a:ln>
          </p:spPr>
        </p:cxnSp>
        <p:sp>
          <p:nvSpPr>
            <p:cNvPr id="632" name="Google Shape;632;p11"/>
            <p:cNvSpPr txBox="1"/>
            <p:nvPr/>
          </p:nvSpPr>
          <p:spPr>
            <a:xfrm>
              <a:off x="1958863" y="1614100"/>
              <a:ext cx="371320" cy="307777"/>
            </a:xfrm>
            <a:prstGeom prst="rect">
              <a:avLst/>
            </a:prstGeom>
            <a:blipFill rotWithShape="1">
              <a:blip r:embed="rId4">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3" name="Google Shape;633;p11"/>
            <p:cNvSpPr txBox="1"/>
            <p:nvPr/>
          </p:nvSpPr>
          <p:spPr>
            <a:xfrm>
              <a:off x="2040569" y="4047351"/>
              <a:ext cx="371320" cy="307777"/>
            </a:xfrm>
            <a:prstGeom prst="rect">
              <a:avLst/>
            </a:prstGeom>
            <a:blipFill rotWithShape="1">
              <a:blip r:embed="rId5">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4" name="Google Shape;634;p11"/>
            <p:cNvSpPr txBox="1"/>
            <p:nvPr/>
          </p:nvSpPr>
          <p:spPr>
            <a:xfrm>
              <a:off x="2055972" y="6586150"/>
              <a:ext cx="371320" cy="307777"/>
            </a:xfrm>
            <a:prstGeom prst="rect">
              <a:avLst/>
            </a:prstGeom>
            <a:blipFill rotWithShape="1">
              <a:blip r:embed="rId6">
                <a:alphaModFix/>
              </a:blip>
              <a:stretch>
                <a:fillRect l="-13111" r="-655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635" name="Google Shape;635;p11"/>
            <p:cNvSpPr txBox="1"/>
            <p:nvPr/>
          </p:nvSpPr>
          <p:spPr>
            <a:xfrm>
              <a:off x="3677452" y="1942844"/>
              <a:ext cx="445058" cy="307777"/>
            </a:xfrm>
            <a:prstGeom prst="rect">
              <a:avLst/>
            </a:prstGeom>
            <a:blipFill rotWithShape="1">
              <a:blip r:embed="rId7">
                <a:alphaModFix/>
              </a:blip>
              <a:stretch>
                <a:fillRect l="-10956" r="-547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6" name="Google Shape;636;p11"/>
            <p:cNvSpPr txBox="1"/>
            <p:nvPr/>
          </p:nvSpPr>
          <p:spPr>
            <a:xfrm>
              <a:off x="3417624" y="3940372"/>
              <a:ext cx="445058" cy="307777"/>
            </a:xfrm>
            <a:prstGeom prst="rect">
              <a:avLst/>
            </a:prstGeom>
            <a:blipFill rotWithShape="1">
              <a:blip r:embed="rId8">
                <a:alphaModFix/>
              </a:blip>
              <a:stretch>
                <a:fillRect l="-10956" r="-547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38" name="Google Shape;638;p11"/>
            <p:cNvSpPr txBox="1"/>
            <p:nvPr/>
          </p:nvSpPr>
          <p:spPr>
            <a:xfrm>
              <a:off x="5929148" y="6983034"/>
              <a:ext cx="199897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Summation Function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39" name="Google Shape;639;p11"/>
            <p:cNvSpPr txBox="1"/>
            <p:nvPr/>
          </p:nvSpPr>
          <p:spPr>
            <a:xfrm>
              <a:off x="8183396" y="7145575"/>
              <a:ext cx="199897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Activation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40" name="Google Shape;640;p11"/>
            <p:cNvSpPr txBox="1"/>
            <p:nvPr/>
          </p:nvSpPr>
          <p:spPr>
            <a:xfrm>
              <a:off x="13544550" y="3787914"/>
              <a:ext cx="1752596"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Output</a:t>
              </a:r>
              <a:endParaRPr sz="2200" b="0" i="0" u="none" strike="noStrike" cap="none" dirty="0">
                <a:solidFill>
                  <a:srgbClr val="000000"/>
                </a:solidFill>
                <a:latin typeface="Arial"/>
                <a:ea typeface="Arial"/>
                <a:cs typeface="Arial"/>
                <a:sym typeface="Arial"/>
              </a:endParaRPr>
            </a:p>
          </p:txBody>
        </p:sp>
      </p:grpSp>
      <p:grpSp>
        <p:nvGrpSpPr>
          <p:cNvPr id="641" name="Google Shape;641;p11"/>
          <p:cNvGrpSpPr/>
          <p:nvPr/>
        </p:nvGrpSpPr>
        <p:grpSpPr>
          <a:xfrm>
            <a:off x="2189494" y="8088281"/>
            <a:ext cx="12421857" cy="704849"/>
            <a:chOff x="2189494" y="8088281"/>
            <a:chExt cx="12421857" cy="704849"/>
          </a:xfrm>
        </p:grpSpPr>
        <p:pic>
          <p:nvPicPr>
            <p:cNvPr id="642" name="Google Shape;642;p11" descr="Right pointing backhand index"/>
            <p:cNvPicPr preferRelativeResize="0"/>
            <p:nvPr/>
          </p:nvPicPr>
          <p:blipFill rotWithShape="1">
            <a:blip r:embed="rId9">
              <a:alphaModFix/>
            </a:blip>
            <a:srcRect/>
            <a:stretch/>
          </p:blipFill>
          <p:spPr>
            <a:xfrm>
              <a:off x="2189494" y="8105885"/>
              <a:ext cx="687245" cy="687245"/>
            </a:xfrm>
            <a:prstGeom prst="rect">
              <a:avLst/>
            </a:prstGeom>
            <a:noFill/>
            <a:ln>
              <a:noFill/>
            </a:ln>
          </p:spPr>
        </p:pic>
        <p:sp>
          <p:nvSpPr>
            <p:cNvPr id="643" name="Google Shape;643;p11"/>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Inputs X and weights W are real values.</a:t>
              </a:r>
              <a:endParaRPr sz="2200" b="0" i="0" u="none" strike="noStrike" cap="none" dirty="0">
                <a:solidFill>
                  <a:srgbClr val="000000"/>
                </a:solidFill>
                <a:latin typeface="Arial"/>
                <a:ea typeface="Arial"/>
                <a:cs typeface="Arial"/>
                <a:sym typeface="Arial"/>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923C08-5E0B-4E8A-ACBB-D62522C8D647}"/>
                  </a:ext>
                </a:extLst>
              </p:cNvPr>
              <p:cNvSpPr txBox="1"/>
              <p:nvPr/>
            </p:nvSpPr>
            <p:spPr>
              <a:xfrm>
                <a:off x="3064126" y="5676316"/>
                <a:ext cx="4343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𝑊</m:t>
                          </m:r>
                        </m:e>
                        <m:sub>
                          <m:r>
                            <a:rPr lang="en-IN" sz="2200" b="0" i="1" smtClean="0">
                              <a:latin typeface="Cambria Math" panose="02040503050406030204" pitchFamily="18" charset="0"/>
                            </a:rPr>
                            <m:t>3</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27" name="TextBox 26">
                <a:extLst>
                  <a:ext uri="{FF2B5EF4-FFF2-40B4-BE49-F238E27FC236}">
                    <a16:creationId xmlns:a16="http://schemas.microsoft.com/office/drawing/2014/main" id="{84923C08-5E0B-4E8A-ACBB-D62522C8D647}"/>
                  </a:ext>
                </a:extLst>
              </p:cNvPr>
              <p:cNvSpPr txBox="1">
                <a:spLocks noRot="1" noChangeAspect="1" noMove="1" noResize="1" noEditPoints="1" noAdjustHandles="1" noChangeArrowheads="1" noChangeShapeType="1" noTextEdit="1"/>
              </p:cNvSpPr>
              <p:nvPr/>
            </p:nvSpPr>
            <p:spPr>
              <a:xfrm>
                <a:off x="3064126" y="5676316"/>
                <a:ext cx="434350" cy="338554"/>
              </a:xfrm>
              <a:prstGeom prst="rect">
                <a:avLst/>
              </a:prstGeom>
              <a:blipFill>
                <a:blip r:embed="rId10"/>
                <a:stretch>
                  <a:fillRect l="-14085" r="-5634" b="-14286"/>
                </a:stretch>
              </a:blipFill>
            </p:spPr>
            <p:txBody>
              <a:bodyPr/>
              <a:lstStyle/>
              <a:p>
                <a:r>
                  <a:rPr lang="en-IN">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Weights and Biases in a Perceptron</a:t>
            </a:r>
            <a:endParaRPr/>
          </a:p>
        </p:txBody>
      </p:sp>
      <p:pic>
        <p:nvPicPr>
          <p:cNvPr id="650" name="Google Shape;650;p12"/>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51" name="Google Shape;651;p12"/>
          <p:cNvGrpSpPr/>
          <p:nvPr/>
        </p:nvGrpSpPr>
        <p:grpSpPr>
          <a:xfrm>
            <a:off x="2642899" y="2818346"/>
            <a:ext cx="10615901" cy="5859523"/>
            <a:chOff x="2642899" y="1809619"/>
            <a:chExt cx="11457354" cy="6323969"/>
          </a:xfrm>
        </p:grpSpPr>
        <p:grpSp>
          <p:nvGrpSpPr>
            <p:cNvPr id="652" name="Google Shape;652;p12"/>
            <p:cNvGrpSpPr/>
            <p:nvPr/>
          </p:nvGrpSpPr>
          <p:grpSpPr>
            <a:xfrm>
              <a:off x="3736089" y="1809619"/>
              <a:ext cx="10364164" cy="5123657"/>
              <a:chOff x="2476500" y="1752600"/>
              <a:chExt cx="12820646" cy="6338050"/>
            </a:xfrm>
          </p:grpSpPr>
          <p:sp>
            <p:nvSpPr>
              <p:cNvPr id="653" name="Google Shape;653;p12"/>
              <p:cNvSpPr/>
              <p:nvPr/>
            </p:nvSpPr>
            <p:spPr>
              <a:xfrm>
                <a:off x="5685655" y="2011680"/>
                <a:ext cx="4998720" cy="3982720"/>
              </a:xfrm>
              <a:prstGeom prst="ellipse">
                <a:avLst/>
              </a:prstGeom>
              <a:solidFill>
                <a:srgbClr val="F2F2F2"/>
              </a:solidFill>
              <a:ln w="127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9C4E7"/>
                  </a:solidFill>
                  <a:latin typeface="Calibri"/>
                  <a:ea typeface="Open Sans" panose="020B0604020202020204" charset="0"/>
                  <a:cs typeface="Calibri"/>
                  <a:sym typeface="Calibri"/>
                </a:endParaRPr>
              </a:p>
            </p:txBody>
          </p:sp>
          <p:cxnSp>
            <p:nvCxnSpPr>
              <p:cNvPr id="654" name="Google Shape;654;p12"/>
              <p:cNvCxnSpPr/>
              <p:nvPr/>
            </p:nvCxnSpPr>
            <p:spPr>
              <a:xfrm>
                <a:off x="8185015" y="2033270"/>
                <a:ext cx="0" cy="3982720"/>
              </a:xfrm>
              <a:prstGeom prst="straightConnector1">
                <a:avLst/>
              </a:prstGeom>
              <a:noFill/>
              <a:ln w="9525" cap="flat" cmpd="sng">
                <a:solidFill>
                  <a:srgbClr val="FFC313"/>
                </a:solidFill>
                <a:prstDash val="solid"/>
                <a:miter lim="800000"/>
                <a:headEnd type="none" w="sm" len="sm"/>
                <a:tailEnd type="none" w="sm" len="sm"/>
              </a:ln>
            </p:spPr>
          </p:cxnSp>
          <p:sp>
            <p:nvSpPr>
              <p:cNvPr id="655" name="Google Shape;655;p12"/>
              <p:cNvSpPr txBox="1"/>
              <p:nvPr/>
            </p:nvSpPr>
            <p:spPr>
              <a:xfrm>
                <a:off x="6877050" y="3495208"/>
                <a:ext cx="761998"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US" sz="6000" b="0" i="0" u="none" strike="noStrike" cap="none">
                    <a:solidFill>
                      <a:srgbClr val="79C4E7"/>
                    </a:solidFill>
                    <a:latin typeface="Calibri"/>
                    <a:ea typeface="Open Sans" panose="020B0604020202020204" charset="0"/>
                    <a:cs typeface="Calibri"/>
                    <a:sym typeface="Calibri"/>
                  </a:rPr>
                  <a:t>S</a:t>
                </a:r>
                <a:endParaRPr b="0" i="0" u="none" strike="noStrike" cap="none">
                  <a:solidFill>
                    <a:srgbClr val="000000"/>
                  </a:solidFill>
                  <a:ea typeface="Open Sans" panose="020B0604020202020204" charset="0"/>
                  <a:sym typeface="Arial"/>
                </a:endParaRPr>
              </a:p>
            </p:txBody>
          </p:sp>
          <p:sp>
            <p:nvSpPr>
              <p:cNvPr id="656" name="Google Shape;656;p12"/>
              <p:cNvSpPr/>
              <p:nvPr/>
            </p:nvSpPr>
            <p:spPr>
              <a:xfrm>
                <a:off x="8696467" y="3260089"/>
                <a:ext cx="1612250" cy="148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79C4E7"/>
                    </a:solidFill>
                    <a:latin typeface="Calibri"/>
                    <a:ea typeface="Open Sans" panose="020B0604020202020204" charset="0"/>
                    <a:cs typeface="Calibri"/>
                    <a:sym typeface="Calibri"/>
                  </a:rPr>
                  <a:t>f (S)</a:t>
                </a:r>
                <a:endParaRPr b="0" i="0" u="none" strike="noStrike" cap="none">
                  <a:solidFill>
                    <a:srgbClr val="000000"/>
                  </a:solidFill>
                  <a:ea typeface="Open Sans" panose="020B0604020202020204" charset="0"/>
                  <a:sym typeface="Arial"/>
                </a:endParaRPr>
              </a:p>
            </p:txBody>
          </p:sp>
          <p:cxnSp>
            <p:nvCxnSpPr>
              <p:cNvPr id="657" name="Google Shape;657;p12"/>
              <p:cNvCxnSpPr/>
              <p:nvPr/>
            </p:nvCxnSpPr>
            <p:spPr>
              <a:xfrm>
                <a:off x="2476500" y="1752600"/>
                <a:ext cx="2939143" cy="1347107"/>
              </a:xfrm>
              <a:prstGeom prst="straightConnector1">
                <a:avLst/>
              </a:prstGeom>
              <a:noFill/>
              <a:ln w="28575" cap="flat" cmpd="sng">
                <a:solidFill>
                  <a:srgbClr val="00BAF5"/>
                </a:solidFill>
                <a:prstDash val="solid"/>
                <a:miter lim="800000"/>
                <a:headEnd type="oval" w="med" len="med"/>
                <a:tailEnd type="triangle" w="med" len="med"/>
              </a:ln>
            </p:spPr>
          </p:cxnSp>
          <p:cxnSp>
            <p:nvCxnSpPr>
              <p:cNvPr id="658" name="Google Shape;658;p12"/>
              <p:cNvCxnSpPr/>
              <p:nvPr/>
            </p:nvCxnSpPr>
            <p:spPr>
              <a:xfrm>
                <a:off x="2476500" y="4324350"/>
                <a:ext cx="2939143" cy="0"/>
              </a:xfrm>
              <a:prstGeom prst="straightConnector1">
                <a:avLst/>
              </a:prstGeom>
              <a:noFill/>
              <a:ln w="28575" cap="flat" cmpd="sng">
                <a:solidFill>
                  <a:srgbClr val="00BAF5"/>
                </a:solidFill>
                <a:prstDash val="solid"/>
                <a:miter lim="800000"/>
                <a:headEnd type="oval" w="med" len="med"/>
                <a:tailEnd type="triangle" w="med" len="med"/>
              </a:ln>
            </p:spPr>
          </p:cxnSp>
          <p:cxnSp>
            <p:nvCxnSpPr>
              <p:cNvPr id="659" name="Google Shape;659;p12"/>
              <p:cNvCxnSpPr/>
              <p:nvPr/>
            </p:nvCxnSpPr>
            <p:spPr>
              <a:xfrm rot="10800000" flipH="1">
                <a:off x="2476500" y="5625193"/>
                <a:ext cx="3209155" cy="1099457"/>
              </a:xfrm>
              <a:prstGeom prst="straightConnector1">
                <a:avLst/>
              </a:prstGeom>
              <a:noFill/>
              <a:ln w="28575" cap="flat" cmpd="sng">
                <a:solidFill>
                  <a:srgbClr val="00BAF5"/>
                </a:solidFill>
                <a:prstDash val="solid"/>
                <a:miter lim="800000"/>
                <a:headEnd type="oval" w="med" len="med"/>
                <a:tailEnd type="triangle" w="med" len="med"/>
              </a:ln>
            </p:spPr>
          </p:cxnSp>
          <p:cxnSp>
            <p:nvCxnSpPr>
              <p:cNvPr id="660" name="Google Shape;660;p12"/>
              <p:cNvCxnSpPr/>
              <p:nvPr/>
            </p:nvCxnSpPr>
            <p:spPr>
              <a:xfrm rot="10800000" flipH="1">
                <a:off x="10874875" y="4003039"/>
                <a:ext cx="2669675" cy="1"/>
              </a:xfrm>
              <a:prstGeom prst="straightConnector1">
                <a:avLst/>
              </a:prstGeom>
              <a:noFill/>
              <a:ln w="28575" cap="flat" cmpd="sng">
                <a:solidFill>
                  <a:srgbClr val="00BAF5"/>
                </a:solidFill>
                <a:prstDash val="solid"/>
                <a:miter lim="800000"/>
                <a:headEnd type="oval" w="med" len="med"/>
                <a:tailEnd type="triangle" w="med" len="med"/>
              </a:ln>
            </p:spPr>
          </p:cxnSp>
          <p:cxnSp>
            <p:nvCxnSpPr>
              <p:cNvPr id="661" name="Google Shape;661;p12"/>
              <p:cNvCxnSpPr/>
              <p:nvPr/>
            </p:nvCxnSpPr>
            <p:spPr>
              <a:xfrm flipH="1">
                <a:off x="7258048" y="2590800"/>
                <a:ext cx="380999" cy="4303127"/>
              </a:xfrm>
              <a:prstGeom prst="straightConnector1">
                <a:avLst/>
              </a:prstGeom>
              <a:noFill/>
              <a:ln w="28575" cap="flat" cmpd="sng">
                <a:solidFill>
                  <a:srgbClr val="00BAF5"/>
                </a:solidFill>
                <a:prstDash val="solid"/>
                <a:miter lim="800000"/>
                <a:headEnd type="oval" w="med" len="med"/>
                <a:tailEnd type="triangle" w="med" len="med"/>
              </a:ln>
            </p:spPr>
          </p:cxnSp>
          <p:cxnSp>
            <p:nvCxnSpPr>
              <p:cNvPr id="662" name="Google Shape;662;p12"/>
              <p:cNvCxnSpPr/>
              <p:nvPr/>
            </p:nvCxnSpPr>
            <p:spPr>
              <a:xfrm>
                <a:off x="8585971" y="2590800"/>
                <a:ext cx="447533" cy="4554775"/>
              </a:xfrm>
              <a:prstGeom prst="straightConnector1">
                <a:avLst/>
              </a:prstGeom>
              <a:noFill/>
              <a:ln w="28575" cap="flat" cmpd="sng">
                <a:solidFill>
                  <a:srgbClr val="00BAF5"/>
                </a:solidFill>
                <a:prstDash val="solid"/>
                <a:miter lim="800000"/>
                <a:headEnd type="oval" w="med" len="med"/>
                <a:tailEnd type="triangle" w="med" len="med"/>
              </a:ln>
            </p:spPr>
          </p:cxnSp>
          <p:sp>
            <p:nvSpPr>
              <p:cNvPr id="669" name="Google Shape;669;p12"/>
              <p:cNvSpPr txBox="1"/>
              <p:nvPr/>
            </p:nvSpPr>
            <p:spPr>
              <a:xfrm>
                <a:off x="5685655" y="6983034"/>
                <a:ext cx="2242464" cy="8756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Summation Function</a:t>
                </a:r>
                <a:endParaRPr b="0" i="0" u="none" strike="noStrike" cap="none">
                  <a:solidFill>
                    <a:srgbClr val="000000"/>
                  </a:solidFill>
                  <a:ea typeface="Open Sans" panose="020B0604020202020204" charset="0"/>
                  <a:sym typeface="Arial"/>
                </a:endParaRPr>
              </a:p>
            </p:txBody>
          </p:sp>
          <p:sp>
            <p:nvSpPr>
              <p:cNvPr id="670" name="Google Shape;670;p12"/>
              <p:cNvSpPr txBox="1"/>
              <p:nvPr/>
            </p:nvSpPr>
            <p:spPr>
              <a:xfrm>
                <a:off x="8429769" y="7145575"/>
                <a:ext cx="2242463" cy="9450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Activation</a:t>
                </a:r>
                <a:endParaRPr b="0" i="0" u="none" strike="noStrike" cap="none">
                  <a:solidFill>
                    <a:srgbClr val="000000"/>
                  </a:solidFill>
                  <a:ea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Function</a:t>
                </a:r>
                <a:endParaRPr b="0" i="0" u="none" strike="noStrike" cap="none">
                  <a:solidFill>
                    <a:srgbClr val="000000"/>
                  </a:solidFill>
                  <a:ea typeface="Open Sans" panose="020B0604020202020204" charset="0"/>
                  <a:sym typeface="Arial"/>
                </a:endParaRPr>
              </a:p>
            </p:txBody>
          </p:sp>
          <p:sp>
            <p:nvSpPr>
              <p:cNvPr id="671" name="Google Shape;671;p12"/>
              <p:cNvSpPr txBox="1"/>
              <p:nvPr/>
            </p:nvSpPr>
            <p:spPr>
              <a:xfrm>
                <a:off x="13544550" y="3787913"/>
                <a:ext cx="175259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595959"/>
                    </a:solidFill>
                    <a:latin typeface="Open Sans"/>
                    <a:ea typeface="Open Sans"/>
                    <a:cs typeface="Open Sans"/>
                    <a:sym typeface="Open Sans"/>
                  </a:rPr>
                  <a:t>Output</a:t>
                </a:r>
                <a:endParaRPr b="0" i="0" u="none" strike="noStrike" cap="none">
                  <a:solidFill>
                    <a:srgbClr val="000000"/>
                  </a:solidFill>
                  <a:ea typeface="Open Sans" panose="020B0604020202020204" charset="0"/>
                  <a:sym typeface="Arial"/>
                </a:endParaRPr>
              </a:p>
            </p:txBody>
          </p:sp>
        </p:grpSp>
        <p:cxnSp>
          <p:nvCxnSpPr>
            <p:cNvPr id="672" name="Google Shape;672;p12"/>
            <p:cNvCxnSpPr/>
            <p:nvPr/>
          </p:nvCxnSpPr>
          <p:spPr>
            <a:xfrm rot="10800000" flipH="1">
              <a:off x="3371176" y="4918679"/>
              <a:ext cx="3719983" cy="2763496"/>
            </a:xfrm>
            <a:prstGeom prst="straightConnector1">
              <a:avLst/>
            </a:prstGeom>
            <a:noFill/>
            <a:ln w="28575" cap="flat" cmpd="sng">
              <a:solidFill>
                <a:srgbClr val="00BAF5"/>
              </a:solidFill>
              <a:prstDash val="solid"/>
              <a:miter lim="800000"/>
              <a:headEnd type="oval" w="med" len="med"/>
              <a:tailEnd type="triangle" w="med" len="med"/>
            </a:ln>
          </p:spPr>
        </p:cxnSp>
        <p:sp>
          <p:nvSpPr>
            <p:cNvPr id="674" name="Google Shape;674;p12"/>
            <p:cNvSpPr/>
            <p:nvPr/>
          </p:nvSpPr>
          <p:spPr>
            <a:xfrm>
              <a:off x="2642899" y="7446344"/>
              <a:ext cx="674734" cy="687244"/>
            </a:xfrm>
            <a:prstGeom prst="ellipse">
              <a:avLst/>
            </a:prstGeom>
            <a:solidFill>
              <a:srgbClr val="F7CAAC"/>
            </a:solidFill>
            <a:ln w="12700" cap="flat" cmpd="sng">
              <a:solidFill>
                <a:srgbClr val="FFC31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Open Sans" panose="020B0604020202020204" charset="0"/>
                <a:cs typeface="Calibri"/>
                <a:sym typeface="Calibri"/>
              </a:endParaRPr>
            </a:p>
          </p:txBody>
        </p:sp>
      </p:grpSp>
      <p:grpSp>
        <p:nvGrpSpPr>
          <p:cNvPr id="676" name="Google Shape;676;p12"/>
          <p:cNvGrpSpPr/>
          <p:nvPr/>
        </p:nvGrpSpPr>
        <p:grpSpPr>
          <a:xfrm>
            <a:off x="1076960" y="1277694"/>
            <a:ext cx="14102079" cy="867963"/>
            <a:chOff x="1361440" y="5523984"/>
            <a:chExt cx="14102079" cy="1978509"/>
          </a:xfrm>
        </p:grpSpPr>
        <p:sp>
          <p:nvSpPr>
            <p:cNvPr id="677" name="Google Shape;677;p12"/>
            <p:cNvSpPr/>
            <p:nvPr/>
          </p:nvSpPr>
          <p:spPr>
            <a:xfrm>
              <a:off x="2079763" y="5892543"/>
              <a:ext cx="13115738" cy="13679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While the weights determine the slope of the equation, bias shifts the output line towards left or right.</a:t>
              </a:r>
              <a:endParaRPr sz="2200" b="0" i="0" u="none" strike="noStrike" cap="none" dirty="0">
                <a:solidFill>
                  <a:srgbClr val="000000"/>
                </a:solidFill>
                <a:latin typeface="Arial"/>
                <a:ea typeface="Arial"/>
                <a:cs typeface="Arial"/>
                <a:sym typeface="Arial"/>
              </a:endParaRPr>
            </a:p>
          </p:txBody>
        </p:sp>
        <p:sp>
          <p:nvSpPr>
            <p:cNvPr id="678" name="Google Shape;678;p12"/>
            <p:cNvSpPr/>
            <p:nvPr/>
          </p:nvSpPr>
          <p:spPr>
            <a:xfrm>
              <a:off x="1361440" y="5523984"/>
              <a:ext cx="14102079" cy="197850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 name="Google Shape;632;p11">
            <a:extLst>
              <a:ext uri="{FF2B5EF4-FFF2-40B4-BE49-F238E27FC236}">
                <a16:creationId xmlns:a16="http://schemas.microsoft.com/office/drawing/2014/main" id="{14912A35-6A1E-4356-9CA5-1F88C905C1FF}"/>
              </a:ext>
            </a:extLst>
          </p:cNvPr>
          <p:cNvSpPr txBox="1"/>
          <p:nvPr/>
        </p:nvSpPr>
        <p:spPr>
          <a:xfrm>
            <a:off x="3041464" y="2551878"/>
            <a:ext cx="371320" cy="307777"/>
          </a:xfrm>
          <a:prstGeom prst="rect">
            <a:avLst/>
          </a:prstGeom>
          <a:blipFill rotWithShape="1">
            <a:blip r:embed="rId4">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3" name="Google Shape;633;p11">
            <a:extLst>
              <a:ext uri="{FF2B5EF4-FFF2-40B4-BE49-F238E27FC236}">
                <a16:creationId xmlns:a16="http://schemas.microsoft.com/office/drawing/2014/main" id="{315AFE98-ADEB-4FA1-981C-4F1609D045A0}"/>
              </a:ext>
            </a:extLst>
          </p:cNvPr>
          <p:cNvSpPr txBox="1"/>
          <p:nvPr/>
        </p:nvSpPr>
        <p:spPr>
          <a:xfrm>
            <a:off x="3038109" y="4524546"/>
            <a:ext cx="371320" cy="307777"/>
          </a:xfrm>
          <a:prstGeom prst="rect">
            <a:avLst/>
          </a:prstGeom>
          <a:blipFill rotWithShape="1">
            <a:blip r:embed="rId5">
              <a:alphaModFix/>
            </a:blip>
            <a:stretch>
              <a:fillRect l="-13111" r="-655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4" name="Google Shape;634;p11">
            <a:extLst>
              <a:ext uri="{FF2B5EF4-FFF2-40B4-BE49-F238E27FC236}">
                <a16:creationId xmlns:a16="http://schemas.microsoft.com/office/drawing/2014/main" id="{66E25324-50E6-4CC1-8D53-7EA9A077DB3B}"/>
              </a:ext>
            </a:extLst>
          </p:cNvPr>
          <p:cNvSpPr txBox="1"/>
          <p:nvPr/>
        </p:nvSpPr>
        <p:spPr>
          <a:xfrm>
            <a:off x="2982766" y="6428301"/>
            <a:ext cx="371320" cy="307777"/>
          </a:xfrm>
          <a:prstGeom prst="rect">
            <a:avLst/>
          </a:prstGeom>
          <a:blipFill rotWithShape="1">
            <a:blip r:embed="rId6">
              <a:alphaModFix/>
            </a:blip>
            <a:stretch>
              <a:fillRect l="-13111" r="-655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5" name="Google Shape;635;p11">
            <a:extLst>
              <a:ext uri="{FF2B5EF4-FFF2-40B4-BE49-F238E27FC236}">
                <a16:creationId xmlns:a16="http://schemas.microsoft.com/office/drawing/2014/main" id="{5AA51B74-E716-45CC-8883-C66FDDAA2BDF}"/>
              </a:ext>
            </a:extLst>
          </p:cNvPr>
          <p:cNvSpPr txBox="1"/>
          <p:nvPr/>
        </p:nvSpPr>
        <p:spPr>
          <a:xfrm>
            <a:off x="4031002" y="2558303"/>
            <a:ext cx="445058" cy="307777"/>
          </a:xfrm>
          <a:prstGeom prst="rect">
            <a:avLst/>
          </a:prstGeom>
          <a:blipFill rotWithShape="1">
            <a:blip r:embed="rId7">
              <a:alphaModFix/>
            </a:blip>
            <a:stretch>
              <a:fillRect l="-10956" r="-5475" b="-1960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 name="Google Shape;636;p11">
            <a:extLst>
              <a:ext uri="{FF2B5EF4-FFF2-40B4-BE49-F238E27FC236}">
                <a16:creationId xmlns:a16="http://schemas.microsoft.com/office/drawing/2014/main" id="{12C158A8-66CD-451B-9EE3-4625998903B7}"/>
              </a:ext>
            </a:extLst>
          </p:cNvPr>
          <p:cNvSpPr txBox="1"/>
          <p:nvPr/>
        </p:nvSpPr>
        <p:spPr>
          <a:xfrm>
            <a:off x="3917197" y="4198131"/>
            <a:ext cx="445058" cy="307777"/>
          </a:xfrm>
          <a:prstGeom prst="rect">
            <a:avLst/>
          </a:prstGeom>
          <a:blipFill rotWithShape="1">
            <a:blip r:embed="rId8">
              <a:alphaModFix/>
            </a:blip>
            <a:stretch>
              <a:fillRect l="-10956" r="-5475" b="-2199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sp>
        <p:nvSpPr>
          <p:cNvPr id="37" name="Google Shape;637;p11">
            <a:extLst>
              <a:ext uri="{FF2B5EF4-FFF2-40B4-BE49-F238E27FC236}">
                <a16:creationId xmlns:a16="http://schemas.microsoft.com/office/drawing/2014/main" id="{7E145DC6-7B5D-4B91-8332-98717C477D38}"/>
              </a:ext>
            </a:extLst>
          </p:cNvPr>
          <p:cNvSpPr txBox="1"/>
          <p:nvPr/>
        </p:nvSpPr>
        <p:spPr>
          <a:xfrm>
            <a:off x="3831096" y="7124228"/>
            <a:ext cx="454675" cy="307777"/>
          </a:xfrm>
          <a:prstGeom prst="rect">
            <a:avLst/>
          </a:prstGeom>
          <a:blipFill rotWithShape="1">
            <a:blip r:embed="rId9">
              <a:alphaModFix/>
            </a:blip>
            <a:stretch>
              <a:fillRect l="-10664" b="-137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E27EE72-DE0E-4D93-8F06-AE7AEBABAE3E}"/>
                  </a:ext>
                </a:extLst>
              </p:cNvPr>
              <p:cNvSpPr txBox="1"/>
              <p:nvPr/>
            </p:nvSpPr>
            <p:spPr>
              <a:xfrm>
                <a:off x="3831096" y="5917027"/>
                <a:ext cx="43435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𝑊</m:t>
                          </m:r>
                        </m:e>
                        <m:sub>
                          <m:r>
                            <a:rPr lang="en-IN" sz="2200" b="0" i="1" smtClean="0">
                              <a:latin typeface="Cambria Math" panose="02040503050406030204" pitchFamily="18" charset="0"/>
                            </a:rPr>
                            <m:t>3</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2" name="TextBox 1">
                <a:extLst>
                  <a:ext uri="{FF2B5EF4-FFF2-40B4-BE49-F238E27FC236}">
                    <a16:creationId xmlns:a16="http://schemas.microsoft.com/office/drawing/2014/main" id="{5E27EE72-DE0E-4D93-8F06-AE7AEBABAE3E}"/>
                  </a:ext>
                </a:extLst>
              </p:cNvPr>
              <p:cNvSpPr txBox="1">
                <a:spLocks noRot="1" noChangeAspect="1" noMove="1" noResize="1" noEditPoints="1" noAdjustHandles="1" noChangeArrowheads="1" noChangeShapeType="1" noTextEdit="1"/>
              </p:cNvSpPr>
              <p:nvPr/>
            </p:nvSpPr>
            <p:spPr>
              <a:xfrm>
                <a:off x="3831096" y="5917027"/>
                <a:ext cx="434350" cy="338554"/>
              </a:xfrm>
              <a:prstGeom prst="rect">
                <a:avLst/>
              </a:prstGeom>
              <a:blipFill>
                <a:blip r:embed="rId10"/>
                <a:stretch>
                  <a:fillRect l="-13889" r="-5556" b="-145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D2915AB-76CF-4A9C-AA2B-215C0366E1EB}"/>
                  </a:ext>
                </a:extLst>
              </p:cNvPr>
              <p:cNvSpPr txBox="1"/>
              <p:nvPr/>
            </p:nvSpPr>
            <p:spPr>
              <a:xfrm>
                <a:off x="2804383" y="8162779"/>
                <a:ext cx="39241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latin typeface="Cambria Math" panose="02040503050406030204" pitchFamily="18" charset="0"/>
                            </a:rPr>
                          </m:ctrlPr>
                        </m:sSubPr>
                        <m:e>
                          <m:r>
                            <a:rPr lang="en-IN" sz="2200" b="0" i="1" smtClean="0">
                              <a:latin typeface="Cambria Math" panose="02040503050406030204" pitchFamily="18" charset="0"/>
                            </a:rPr>
                            <m:t>𝑋</m:t>
                          </m:r>
                        </m:e>
                        <m:sub>
                          <m:r>
                            <a:rPr lang="en-IN" sz="2200" b="0" i="1" smtClean="0">
                              <a:latin typeface="Cambria Math" panose="02040503050406030204" pitchFamily="18" charset="0"/>
                            </a:rPr>
                            <m:t>𝑛</m:t>
                          </m:r>
                        </m:sub>
                      </m:sSub>
                    </m:oMath>
                  </m:oMathPara>
                </a14:m>
                <a:endParaRPr lang="en-IN" sz="2200" dirty="0">
                  <a:latin typeface="Open Sans" panose="020B0604020202020204" charset="0"/>
                  <a:ea typeface="Open Sans" panose="020B0604020202020204" charset="0"/>
                  <a:cs typeface="Open Sans" panose="020B0604020202020204" charset="0"/>
                </a:endParaRPr>
              </a:p>
            </p:txBody>
          </p:sp>
        </mc:Choice>
        <mc:Fallback xmlns="">
          <p:sp>
            <p:nvSpPr>
              <p:cNvPr id="39" name="TextBox 38">
                <a:extLst>
                  <a:ext uri="{FF2B5EF4-FFF2-40B4-BE49-F238E27FC236}">
                    <a16:creationId xmlns:a16="http://schemas.microsoft.com/office/drawing/2014/main" id="{3D2915AB-76CF-4A9C-AA2B-215C0366E1EB}"/>
                  </a:ext>
                </a:extLst>
              </p:cNvPr>
              <p:cNvSpPr txBox="1">
                <a:spLocks noRot="1" noChangeAspect="1" noMove="1" noResize="1" noEditPoints="1" noAdjustHandles="1" noChangeArrowheads="1" noChangeShapeType="1" noTextEdit="1"/>
              </p:cNvSpPr>
              <p:nvPr/>
            </p:nvSpPr>
            <p:spPr>
              <a:xfrm>
                <a:off x="2804383" y="8162779"/>
                <a:ext cx="392415" cy="338554"/>
              </a:xfrm>
              <a:prstGeom prst="rect">
                <a:avLst/>
              </a:prstGeom>
              <a:blipFill>
                <a:blip r:embed="rId11"/>
                <a:stretch>
                  <a:fillRect l="-15625" r="-1563" b="-8929"/>
                </a:stretch>
              </a:blipFill>
            </p:spPr>
            <p:txBody>
              <a:bodyPr/>
              <a:lstStyle/>
              <a:p>
                <a:r>
                  <a:rPr lang="en-IN">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685" name="Google Shape;685;p13"/>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86" name="Google Shape;686;p13"/>
          <p:cNvGrpSpPr/>
          <p:nvPr/>
        </p:nvGrpSpPr>
        <p:grpSpPr>
          <a:xfrm>
            <a:off x="1076960" y="1277694"/>
            <a:ext cx="14102079" cy="867963"/>
            <a:chOff x="1361440" y="5523984"/>
            <a:chExt cx="14102079" cy="1978509"/>
          </a:xfrm>
        </p:grpSpPr>
        <p:sp>
          <p:nvSpPr>
            <p:cNvPr id="687" name="Google Shape;687;p13"/>
            <p:cNvSpPr/>
            <p:nvPr/>
          </p:nvSpPr>
          <p:spPr>
            <a:xfrm>
              <a:off x="2347781" y="5964419"/>
              <a:ext cx="12559914" cy="136797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Activation functions squash inputs to outputs by using a threshold value.</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688" name="Google Shape;688;p13"/>
            <p:cNvSpPr/>
            <p:nvPr/>
          </p:nvSpPr>
          <p:spPr>
            <a:xfrm>
              <a:off x="1361440" y="5523984"/>
              <a:ext cx="14102079" cy="197850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689" name="Google Shape;689;p13"/>
          <p:cNvPicPr preferRelativeResize="0"/>
          <p:nvPr/>
        </p:nvPicPr>
        <p:blipFill rotWithShape="1">
          <a:blip r:embed="rId4">
            <a:alphaModFix/>
          </a:blip>
          <a:srcRect/>
          <a:stretch/>
        </p:blipFill>
        <p:spPr>
          <a:xfrm>
            <a:off x="2804240" y="2861998"/>
            <a:ext cx="10647520" cy="4203777"/>
          </a:xfrm>
          <a:prstGeom prst="rect">
            <a:avLst/>
          </a:prstGeom>
          <a:noFill/>
          <a:ln w="19050" cap="flat" cmpd="sng">
            <a:solidFill>
              <a:srgbClr val="FFC313"/>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Feedforward Nets</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696" name="Google Shape;696;p14"/>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697" name="Google Shape;697;p14"/>
          <p:cNvGrpSpPr/>
          <p:nvPr/>
        </p:nvGrpSpPr>
        <p:grpSpPr>
          <a:xfrm>
            <a:off x="7500393" y="3639452"/>
            <a:ext cx="10956910" cy="2186097"/>
            <a:chOff x="9602904" y="3552277"/>
            <a:chExt cx="10956910" cy="2186097"/>
          </a:xfrm>
        </p:grpSpPr>
        <p:sp>
          <p:nvSpPr>
            <p:cNvPr id="698" name="Google Shape;698;p14"/>
            <p:cNvSpPr/>
            <p:nvPr/>
          </p:nvSpPr>
          <p:spPr>
            <a:xfrm>
              <a:off x="9602904" y="3552277"/>
              <a:ext cx="6542079" cy="2186097"/>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9" name="Google Shape;699;p14"/>
            <p:cNvSpPr/>
            <p:nvPr/>
          </p:nvSpPr>
          <p:spPr>
            <a:xfrm>
              <a:off x="9912295" y="3840272"/>
              <a:ext cx="10647519" cy="161578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flow is unidirectional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is distributed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Information processing is parallel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700" name="Google Shape;700;p14"/>
          <p:cNvGrpSpPr/>
          <p:nvPr/>
        </p:nvGrpSpPr>
        <p:grpSpPr>
          <a:xfrm>
            <a:off x="1736618" y="2645980"/>
            <a:ext cx="4940378" cy="3852040"/>
            <a:chOff x="2607474" y="2645980"/>
            <a:chExt cx="4940378" cy="3852040"/>
          </a:xfrm>
        </p:grpSpPr>
        <p:sp>
          <p:nvSpPr>
            <p:cNvPr id="701" name="Google Shape;701;p14"/>
            <p:cNvSpPr/>
            <p:nvPr/>
          </p:nvSpPr>
          <p:spPr>
            <a:xfrm rot="5400000">
              <a:off x="2615829" y="2637625"/>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02" name="Google Shape;702;p14"/>
            <p:cNvCxnSpPr/>
            <p:nvPr/>
          </p:nvCxnSpPr>
          <p:spPr>
            <a:xfrm rot="-5400000" flipH="1">
              <a:off x="3525743" y="2707431"/>
              <a:ext cx="963010" cy="1482114"/>
            </a:xfrm>
            <a:prstGeom prst="straightConnector1">
              <a:avLst/>
            </a:prstGeom>
            <a:noFill/>
            <a:ln w="12700" cap="flat" cmpd="sng">
              <a:solidFill>
                <a:schemeClr val="dk1"/>
              </a:solidFill>
              <a:prstDash val="solid"/>
              <a:round/>
              <a:headEnd type="none" w="sm" len="sm"/>
              <a:tailEnd type="triangle" w="sm" len="sm"/>
            </a:ln>
          </p:spPr>
        </p:cxnSp>
        <p:sp>
          <p:nvSpPr>
            <p:cNvPr id="703" name="Google Shape;703;p14"/>
            <p:cNvSpPr/>
            <p:nvPr/>
          </p:nvSpPr>
          <p:spPr>
            <a:xfrm rot="5400000">
              <a:off x="4756660" y="3600635"/>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4" name="Google Shape;704;p14"/>
            <p:cNvSpPr/>
            <p:nvPr/>
          </p:nvSpPr>
          <p:spPr>
            <a:xfrm rot="5400000">
              <a:off x="2615829" y="392163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5" name="Google Shape;705;p14"/>
            <p:cNvSpPr/>
            <p:nvPr/>
          </p:nvSpPr>
          <p:spPr>
            <a:xfrm rot="5400000">
              <a:off x="2615829" y="5366153"/>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6" name="Google Shape;706;p14"/>
            <p:cNvSpPr/>
            <p:nvPr/>
          </p:nvSpPr>
          <p:spPr>
            <a:xfrm rot="5400000">
              <a:off x="4756660" y="488464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07" name="Google Shape;707;p14"/>
            <p:cNvCxnSpPr/>
            <p:nvPr/>
          </p:nvCxnSpPr>
          <p:spPr>
            <a:xfrm rot="-5400000">
              <a:off x="3846746" y="3349438"/>
              <a:ext cx="321003" cy="1482114"/>
            </a:xfrm>
            <a:prstGeom prst="straightConnector1">
              <a:avLst/>
            </a:prstGeom>
            <a:noFill/>
            <a:ln w="12700" cap="flat" cmpd="sng">
              <a:solidFill>
                <a:schemeClr val="dk1"/>
              </a:solidFill>
              <a:prstDash val="solid"/>
              <a:round/>
              <a:headEnd type="none" w="sm" len="sm"/>
              <a:tailEnd type="triangle" w="sm" len="sm"/>
            </a:ln>
          </p:spPr>
        </p:cxnSp>
        <p:cxnSp>
          <p:nvCxnSpPr>
            <p:cNvPr id="708" name="Google Shape;708;p14"/>
            <p:cNvCxnSpPr/>
            <p:nvPr/>
          </p:nvCxnSpPr>
          <p:spPr>
            <a:xfrm rot="-5400000" flipH="1">
              <a:off x="3525743" y="3991445"/>
              <a:ext cx="963010" cy="1482114"/>
            </a:xfrm>
            <a:prstGeom prst="straightConnector1">
              <a:avLst/>
            </a:prstGeom>
            <a:noFill/>
            <a:ln w="12700" cap="flat" cmpd="sng">
              <a:solidFill>
                <a:schemeClr val="dk1"/>
              </a:solidFill>
              <a:prstDash val="solid"/>
              <a:round/>
              <a:headEnd type="none" w="sm" len="sm"/>
              <a:tailEnd type="triangle" w="sm" len="sm"/>
            </a:ln>
          </p:spPr>
        </p:cxnSp>
        <p:cxnSp>
          <p:nvCxnSpPr>
            <p:cNvPr id="709" name="Google Shape;709;p14"/>
            <p:cNvCxnSpPr/>
            <p:nvPr/>
          </p:nvCxnSpPr>
          <p:spPr>
            <a:xfrm rot="-5400000">
              <a:off x="3766495" y="4713702"/>
              <a:ext cx="481505" cy="1482114"/>
            </a:xfrm>
            <a:prstGeom prst="straightConnector1">
              <a:avLst/>
            </a:prstGeom>
            <a:noFill/>
            <a:ln w="12700" cap="flat" cmpd="sng">
              <a:solidFill>
                <a:schemeClr val="dk1"/>
              </a:solidFill>
              <a:prstDash val="solid"/>
              <a:round/>
              <a:headEnd type="none" w="sm" len="sm"/>
              <a:tailEnd type="triangle" w="sm" len="sm"/>
            </a:ln>
          </p:spPr>
        </p:cxnSp>
        <p:cxnSp>
          <p:nvCxnSpPr>
            <p:cNvPr id="710" name="Google Shape;710;p14"/>
            <p:cNvCxnSpPr/>
            <p:nvPr/>
          </p:nvCxnSpPr>
          <p:spPr>
            <a:xfrm rot="-5400000">
              <a:off x="3124488" y="4071696"/>
              <a:ext cx="1765518" cy="1482114"/>
            </a:xfrm>
            <a:prstGeom prst="straightConnector1">
              <a:avLst/>
            </a:prstGeom>
            <a:noFill/>
            <a:ln w="12700" cap="flat" cmpd="sng">
              <a:solidFill>
                <a:schemeClr val="dk1"/>
              </a:solidFill>
              <a:prstDash val="solid"/>
              <a:round/>
              <a:headEnd type="none" w="sm" len="sm"/>
              <a:tailEnd type="triangle" w="sm" len="sm"/>
            </a:ln>
          </p:spPr>
        </p:cxnSp>
        <p:cxnSp>
          <p:nvCxnSpPr>
            <p:cNvPr id="711" name="Google Shape;711;p14"/>
            <p:cNvCxnSpPr/>
            <p:nvPr/>
          </p:nvCxnSpPr>
          <p:spPr>
            <a:xfrm rot="-5400000" flipH="1">
              <a:off x="2883736" y="3349438"/>
              <a:ext cx="2247023" cy="1482114"/>
            </a:xfrm>
            <a:prstGeom prst="straightConnector1">
              <a:avLst/>
            </a:prstGeom>
            <a:noFill/>
            <a:ln w="12700" cap="flat" cmpd="sng">
              <a:solidFill>
                <a:schemeClr val="dk1"/>
              </a:solidFill>
              <a:prstDash val="solid"/>
              <a:round/>
              <a:headEnd type="none" w="sm" len="sm"/>
              <a:tailEnd type="triangle" w="sm" len="sm"/>
            </a:ln>
          </p:spPr>
        </p:cxnSp>
        <p:grpSp>
          <p:nvGrpSpPr>
            <p:cNvPr id="712" name="Google Shape;712;p14"/>
            <p:cNvGrpSpPr/>
            <p:nvPr/>
          </p:nvGrpSpPr>
          <p:grpSpPr>
            <a:xfrm>
              <a:off x="5407021" y="3127485"/>
              <a:ext cx="2140831" cy="3370535"/>
              <a:chOff x="8041890" y="3127485"/>
              <a:chExt cx="2140831" cy="3370535"/>
            </a:xfrm>
          </p:grpSpPr>
          <p:sp>
            <p:nvSpPr>
              <p:cNvPr id="713" name="Google Shape;713;p14"/>
              <p:cNvSpPr/>
              <p:nvPr/>
            </p:nvSpPr>
            <p:spPr>
              <a:xfrm rot="5400000">
                <a:off x="9532359" y="3119130"/>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4" name="Google Shape;714;p14"/>
              <p:cNvSpPr/>
              <p:nvPr/>
            </p:nvSpPr>
            <p:spPr>
              <a:xfrm rot="5400000">
                <a:off x="9532359" y="4403143"/>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5" name="Google Shape;715;p14"/>
              <p:cNvSpPr/>
              <p:nvPr/>
            </p:nvSpPr>
            <p:spPr>
              <a:xfrm rot="5400000">
                <a:off x="9532359" y="5847658"/>
                <a:ext cx="642007" cy="65871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16" name="Google Shape;716;p14"/>
              <p:cNvCxnSpPr/>
              <p:nvPr/>
            </p:nvCxnSpPr>
            <p:spPr>
              <a:xfrm rot="-5400000">
                <a:off x="8542195" y="2948184"/>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17" name="Google Shape;717;p14"/>
              <p:cNvCxnSpPr/>
              <p:nvPr/>
            </p:nvCxnSpPr>
            <p:spPr>
              <a:xfrm rot="-5400000" flipH="1">
                <a:off x="8381693" y="3590191"/>
                <a:ext cx="802508" cy="1482114"/>
              </a:xfrm>
              <a:prstGeom prst="straightConnector1">
                <a:avLst/>
              </a:prstGeom>
              <a:noFill/>
              <a:ln w="12700" cap="flat" cmpd="sng">
                <a:solidFill>
                  <a:schemeClr val="dk1"/>
                </a:solidFill>
                <a:prstDash val="dot"/>
                <a:round/>
                <a:headEnd type="none" w="sm" len="sm"/>
                <a:tailEnd type="triangle" w="sm" len="sm"/>
              </a:ln>
            </p:spPr>
          </p:cxnSp>
          <p:cxnSp>
            <p:nvCxnSpPr>
              <p:cNvPr id="718" name="Google Shape;718;p14"/>
              <p:cNvCxnSpPr/>
              <p:nvPr/>
            </p:nvCxnSpPr>
            <p:spPr>
              <a:xfrm rot="-5400000" flipH="1">
                <a:off x="7659436" y="4312448"/>
                <a:ext cx="2247023" cy="1482114"/>
              </a:xfrm>
              <a:prstGeom prst="straightConnector1">
                <a:avLst/>
              </a:prstGeom>
              <a:noFill/>
              <a:ln w="12700" cap="flat" cmpd="sng">
                <a:solidFill>
                  <a:schemeClr val="dk1"/>
                </a:solidFill>
                <a:prstDash val="dot"/>
                <a:round/>
                <a:headEnd type="none" w="sm" len="sm"/>
                <a:tailEnd type="triangle" w="sm" len="sm"/>
              </a:ln>
            </p:spPr>
          </p:cxnSp>
          <p:cxnSp>
            <p:nvCxnSpPr>
              <p:cNvPr id="719" name="Google Shape;719;p14"/>
              <p:cNvCxnSpPr/>
              <p:nvPr/>
            </p:nvCxnSpPr>
            <p:spPr>
              <a:xfrm rot="-5400000" flipH="1">
                <a:off x="8301442" y="4954455"/>
                <a:ext cx="963010" cy="1482114"/>
              </a:xfrm>
              <a:prstGeom prst="straightConnector1">
                <a:avLst/>
              </a:prstGeom>
              <a:noFill/>
              <a:ln w="12700" cap="flat" cmpd="sng">
                <a:solidFill>
                  <a:schemeClr val="dk1"/>
                </a:solidFill>
                <a:prstDash val="dot"/>
                <a:round/>
                <a:headEnd type="none" w="sm" len="sm"/>
                <a:tailEnd type="triangle" w="sm" len="sm"/>
              </a:ln>
            </p:spPr>
          </p:cxnSp>
          <p:cxnSp>
            <p:nvCxnSpPr>
              <p:cNvPr id="720" name="Google Shape;720;p14"/>
              <p:cNvCxnSpPr/>
              <p:nvPr/>
            </p:nvCxnSpPr>
            <p:spPr>
              <a:xfrm rot="-5400000">
                <a:off x="8542195" y="4232197"/>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1" name="Google Shape;721;p14"/>
              <p:cNvCxnSpPr/>
              <p:nvPr/>
            </p:nvCxnSpPr>
            <p:spPr>
              <a:xfrm rot="-5400000">
                <a:off x="7900188" y="3590191"/>
                <a:ext cx="1765518" cy="1482114"/>
              </a:xfrm>
              <a:prstGeom prst="straightConnector1">
                <a:avLst/>
              </a:prstGeom>
              <a:noFill/>
              <a:ln w="12700" cap="flat" cmpd="sng">
                <a:solidFill>
                  <a:schemeClr val="dk1"/>
                </a:solidFill>
                <a:prstDash val="dot"/>
                <a:round/>
                <a:headEnd type="none" w="sm" len="sm"/>
                <a:tailEnd type="triangle" w="sm" len="sm"/>
              </a:ln>
            </p:spPr>
          </p:cxnSp>
        </p:grpSp>
        <p:cxnSp>
          <p:nvCxnSpPr>
            <p:cNvPr id="722" name="Google Shape;722;p14"/>
            <p:cNvCxnSpPr/>
            <p:nvPr/>
          </p:nvCxnSpPr>
          <p:spPr>
            <a:xfrm rot="-5400000">
              <a:off x="5907326" y="2948184"/>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3" name="Google Shape;723;p14"/>
            <p:cNvCxnSpPr/>
            <p:nvPr/>
          </p:nvCxnSpPr>
          <p:spPr>
            <a:xfrm rot="-5400000" flipH="1">
              <a:off x="5746825" y="3590191"/>
              <a:ext cx="802508" cy="1482114"/>
            </a:xfrm>
            <a:prstGeom prst="straightConnector1">
              <a:avLst/>
            </a:prstGeom>
            <a:noFill/>
            <a:ln w="12700" cap="flat" cmpd="sng">
              <a:solidFill>
                <a:schemeClr val="dk1"/>
              </a:solidFill>
              <a:prstDash val="dot"/>
              <a:round/>
              <a:headEnd type="none" w="sm" len="sm"/>
              <a:tailEnd type="triangle" w="sm" len="sm"/>
            </a:ln>
          </p:spPr>
        </p:cxnSp>
        <p:cxnSp>
          <p:nvCxnSpPr>
            <p:cNvPr id="724" name="Google Shape;724;p14"/>
            <p:cNvCxnSpPr/>
            <p:nvPr/>
          </p:nvCxnSpPr>
          <p:spPr>
            <a:xfrm rot="-5400000" flipH="1">
              <a:off x="5024567" y="4312448"/>
              <a:ext cx="2247023" cy="1482114"/>
            </a:xfrm>
            <a:prstGeom prst="straightConnector1">
              <a:avLst/>
            </a:prstGeom>
            <a:noFill/>
            <a:ln w="12700" cap="flat" cmpd="sng">
              <a:solidFill>
                <a:schemeClr val="dk1"/>
              </a:solidFill>
              <a:prstDash val="dot"/>
              <a:round/>
              <a:headEnd type="none" w="sm" len="sm"/>
              <a:tailEnd type="triangle" w="sm" len="sm"/>
            </a:ln>
          </p:spPr>
        </p:cxnSp>
        <p:cxnSp>
          <p:nvCxnSpPr>
            <p:cNvPr id="725" name="Google Shape;725;p14"/>
            <p:cNvCxnSpPr/>
            <p:nvPr/>
          </p:nvCxnSpPr>
          <p:spPr>
            <a:xfrm rot="-5400000" flipH="1">
              <a:off x="5666574" y="4954455"/>
              <a:ext cx="963010" cy="1482114"/>
            </a:xfrm>
            <a:prstGeom prst="straightConnector1">
              <a:avLst/>
            </a:prstGeom>
            <a:noFill/>
            <a:ln w="12700" cap="flat" cmpd="sng">
              <a:solidFill>
                <a:schemeClr val="dk1"/>
              </a:solidFill>
              <a:prstDash val="dot"/>
              <a:round/>
              <a:headEnd type="none" w="sm" len="sm"/>
              <a:tailEnd type="triangle" w="sm" len="sm"/>
            </a:ln>
          </p:spPr>
        </p:cxnSp>
        <p:cxnSp>
          <p:nvCxnSpPr>
            <p:cNvPr id="726" name="Google Shape;726;p14"/>
            <p:cNvCxnSpPr/>
            <p:nvPr/>
          </p:nvCxnSpPr>
          <p:spPr>
            <a:xfrm rot="-5400000">
              <a:off x="5907326" y="4232197"/>
              <a:ext cx="481505" cy="1482114"/>
            </a:xfrm>
            <a:prstGeom prst="straightConnector1">
              <a:avLst/>
            </a:prstGeom>
            <a:noFill/>
            <a:ln w="12700" cap="flat" cmpd="sng">
              <a:solidFill>
                <a:schemeClr val="dk1"/>
              </a:solidFill>
              <a:prstDash val="dot"/>
              <a:round/>
              <a:headEnd type="none" w="sm" len="sm"/>
              <a:tailEnd type="triangle" w="sm" len="sm"/>
            </a:ln>
          </p:spPr>
        </p:cxnSp>
        <p:cxnSp>
          <p:nvCxnSpPr>
            <p:cNvPr id="727" name="Google Shape;727;p14"/>
            <p:cNvCxnSpPr/>
            <p:nvPr/>
          </p:nvCxnSpPr>
          <p:spPr>
            <a:xfrm rot="-5400000">
              <a:off x="5265320" y="3590191"/>
              <a:ext cx="1765518" cy="1482114"/>
            </a:xfrm>
            <a:prstGeom prst="straightConnector1">
              <a:avLst/>
            </a:prstGeom>
            <a:noFill/>
            <a:ln w="12700" cap="flat" cmpd="sng">
              <a:solidFill>
                <a:schemeClr val="dk1"/>
              </a:solidFill>
              <a:prstDash val="dot"/>
              <a:round/>
              <a:headEnd type="none" w="sm" len="sm"/>
              <a:tailEnd type="triangle" w="sm" len="sm"/>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XOR Problem</a:t>
            </a:r>
            <a:endParaRPr dirty="0"/>
          </a:p>
        </p:txBody>
      </p:sp>
      <p:pic>
        <p:nvPicPr>
          <p:cNvPr id="734" name="Google Shape;734;p15"/>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735" name="Google Shape;735;p15"/>
          <p:cNvGrpSpPr/>
          <p:nvPr/>
        </p:nvGrpSpPr>
        <p:grpSpPr>
          <a:xfrm>
            <a:off x="1076960" y="1277697"/>
            <a:ext cx="14102079" cy="1334873"/>
            <a:chOff x="1361440" y="5523982"/>
            <a:chExt cx="14102079" cy="3042819"/>
          </a:xfrm>
        </p:grpSpPr>
        <p:sp>
          <p:nvSpPr>
            <p:cNvPr id="736" name="Google Shape;736;p15"/>
            <p:cNvSpPr/>
            <p:nvPr/>
          </p:nvSpPr>
          <p:spPr>
            <a:xfrm>
              <a:off x="2347781" y="5784723"/>
              <a:ext cx="12559914" cy="252556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A perceptron can learn anything that it can represent, i.e., anything separable with a hyperplane. However, it cannot represent Exclusive OR since it is not linearly separable.</a:t>
              </a:r>
              <a:endParaRPr sz="2200" b="0" i="0" u="none" strike="noStrike" cap="none" dirty="0">
                <a:solidFill>
                  <a:srgbClr val="000000"/>
                </a:solidFill>
                <a:latin typeface="Arial"/>
                <a:ea typeface="Arial"/>
                <a:cs typeface="Arial"/>
                <a:sym typeface="Arial"/>
              </a:endParaRPr>
            </a:p>
          </p:txBody>
        </p:sp>
        <p:sp>
          <p:nvSpPr>
            <p:cNvPr id="737" name="Google Shape;737;p15"/>
            <p:cNvSpPr/>
            <p:nvPr/>
          </p:nvSpPr>
          <p:spPr>
            <a:xfrm>
              <a:off x="1361440" y="5523982"/>
              <a:ext cx="14102079" cy="304281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738" name="Google Shape;738;p15"/>
          <p:cNvPicPr preferRelativeResize="0"/>
          <p:nvPr/>
        </p:nvPicPr>
        <p:blipFill rotWithShape="1">
          <a:blip r:embed="rId4">
            <a:alphaModFix/>
          </a:blip>
          <a:srcRect/>
          <a:stretch/>
        </p:blipFill>
        <p:spPr>
          <a:xfrm>
            <a:off x="2311009" y="4056242"/>
            <a:ext cx="4687489" cy="2475189"/>
          </a:xfrm>
          <a:prstGeom prst="rect">
            <a:avLst/>
          </a:prstGeom>
          <a:noFill/>
          <a:ln w="9525" cap="flat" cmpd="sng">
            <a:solidFill>
              <a:schemeClr val="accent4"/>
            </a:solidFill>
            <a:prstDash val="solid"/>
            <a:round/>
            <a:headEnd type="none" w="sm" len="sm"/>
            <a:tailEnd type="none" w="sm" len="sm"/>
          </a:ln>
        </p:spPr>
      </p:pic>
      <p:grpSp>
        <p:nvGrpSpPr>
          <p:cNvPr id="739" name="Google Shape;739;p15"/>
          <p:cNvGrpSpPr/>
          <p:nvPr/>
        </p:nvGrpSpPr>
        <p:grpSpPr>
          <a:xfrm>
            <a:off x="9257504" y="3347179"/>
            <a:ext cx="5961955" cy="4119168"/>
            <a:chOff x="2544" y="2064"/>
            <a:chExt cx="2640" cy="1824"/>
          </a:xfrm>
        </p:grpSpPr>
        <p:sp>
          <p:nvSpPr>
            <p:cNvPr id="740" name="Google Shape;740;p15"/>
            <p:cNvSpPr/>
            <p:nvPr/>
          </p:nvSpPr>
          <p:spPr>
            <a:xfrm>
              <a:off x="2928" y="3552"/>
              <a:ext cx="192" cy="192"/>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741" name="Google Shape;741;p15"/>
            <p:cNvSpPr/>
            <p:nvPr/>
          </p:nvSpPr>
          <p:spPr>
            <a:xfrm>
              <a:off x="2928" y="2496"/>
              <a:ext cx="192" cy="192"/>
            </a:xfrm>
            <a:prstGeom prst="ellipse">
              <a:avLst/>
            </a:prstGeom>
            <a:solidFill>
              <a:srgbClr val="FFFFFF"/>
            </a:solidFill>
            <a:ln w="38100" cap="flat" cmpd="sng">
              <a:solidFill>
                <a:srgbClr val="00BA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9900"/>
                </a:solidFill>
                <a:latin typeface="Arial"/>
                <a:ea typeface="Arial"/>
                <a:cs typeface="Arial"/>
                <a:sym typeface="Arial"/>
              </a:endParaRPr>
            </a:p>
          </p:txBody>
        </p:sp>
        <p:sp>
          <p:nvSpPr>
            <p:cNvPr id="742" name="Google Shape;742;p15"/>
            <p:cNvSpPr/>
            <p:nvPr/>
          </p:nvSpPr>
          <p:spPr>
            <a:xfrm>
              <a:off x="4272" y="2496"/>
              <a:ext cx="192" cy="192"/>
            </a:xfrm>
            <a:prstGeom prst="ellipse">
              <a:avLst/>
            </a:prstGeom>
            <a:solidFill>
              <a:srgbClr val="FFFFFF"/>
            </a:solidFill>
            <a:ln w="381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743" name="Google Shape;743;p15"/>
            <p:cNvSpPr/>
            <p:nvPr/>
          </p:nvSpPr>
          <p:spPr>
            <a:xfrm>
              <a:off x="4272" y="3504"/>
              <a:ext cx="192" cy="192"/>
            </a:xfrm>
            <a:prstGeom prst="ellipse">
              <a:avLst/>
            </a:prstGeom>
            <a:solidFill>
              <a:srgbClr val="FFFFFF"/>
            </a:solidFill>
            <a:ln w="38100" cap="flat" cmpd="sng">
              <a:solidFill>
                <a:srgbClr val="00BAF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9900"/>
                </a:solidFill>
                <a:latin typeface="Arial"/>
                <a:ea typeface="Arial"/>
                <a:cs typeface="Arial"/>
                <a:sym typeface="Arial"/>
              </a:endParaRPr>
            </a:p>
          </p:txBody>
        </p:sp>
        <p:cxnSp>
          <p:nvCxnSpPr>
            <p:cNvPr id="744" name="Google Shape;744;p15"/>
            <p:cNvCxnSpPr/>
            <p:nvPr/>
          </p:nvCxnSpPr>
          <p:spPr>
            <a:xfrm rot="10800000">
              <a:off x="3696" y="2304"/>
              <a:ext cx="0" cy="1440"/>
            </a:xfrm>
            <a:prstGeom prst="straightConnector1">
              <a:avLst/>
            </a:prstGeom>
            <a:noFill/>
            <a:ln w="9525" cap="flat" cmpd="sng">
              <a:solidFill>
                <a:schemeClr val="dk1"/>
              </a:solidFill>
              <a:prstDash val="solid"/>
              <a:round/>
              <a:headEnd type="none" w="sm" len="sm"/>
              <a:tailEnd type="triangle" w="med" len="med"/>
            </a:ln>
          </p:spPr>
        </p:cxnSp>
        <p:cxnSp>
          <p:nvCxnSpPr>
            <p:cNvPr id="745" name="Google Shape;745;p15"/>
            <p:cNvCxnSpPr/>
            <p:nvPr/>
          </p:nvCxnSpPr>
          <p:spPr>
            <a:xfrm>
              <a:off x="2784" y="3120"/>
              <a:ext cx="1968" cy="0"/>
            </a:xfrm>
            <a:prstGeom prst="straightConnector1">
              <a:avLst/>
            </a:prstGeom>
            <a:noFill/>
            <a:ln w="9525" cap="flat" cmpd="sng">
              <a:solidFill>
                <a:schemeClr val="dk1"/>
              </a:solidFill>
              <a:prstDash val="solid"/>
              <a:round/>
              <a:headEnd type="none" w="sm" len="sm"/>
              <a:tailEnd type="triangle" w="med" len="med"/>
            </a:ln>
          </p:spPr>
        </p:cxnSp>
        <p:sp>
          <p:nvSpPr>
            <p:cNvPr id="746" name="Google Shape;746;p15"/>
            <p:cNvSpPr txBox="1"/>
            <p:nvPr/>
          </p:nvSpPr>
          <p:spPr>
            <a:xfrm>
              <a:off x="3504" y="2400"/>
              <a:ext cx="22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47" name="Google Shape;747;p15"/>
            <p:cNvSpPr txBox="1"/>
            <p:nvPr/>
          </p:nvSpPr>
          <p:spPr>
            <a:xfrm>
              <a:off x="4224" y="2832"/>
              <a:ext cx="22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cxnSp>
          <p:nvCxnSpPr>
            <p:cNvPr id="748" name="Google Shape;748;p15"/>
            <p:cNvCxnSpPr/>
            <p:nvPr/>
          </p:nvCxnSpPr>
          <p:spPr>
            <a:xfrm>
              <a:off x="3648" y="2592"/>
              <a:ext cx="96" cy="0"/>
            </a:xfrm>
            <a:prstGeom prst="straightConnector1">
              <a:avLst/>
            </a:prstGeom>
            <a:noFill/>
            <a:ln w="9525" cap="flat" cmpd="sng">
              <a:solidFill>
                <a:schemeClr val="dk1"/>
              </a:solidFill>
              <a:prstDash val="solid"/>
              <a:round/>
              <a:headEnd type="none" w="sm" len="sm"/>
              <a:tailEnd type="none" w="sm" len="sm"/>
            </a:ln>
          </p:spPr>
        </p:cxnSp>
        <p:cxnSp>
          <p:nvCxnSpPr>
            <p:cNvPr id="749" name="Google Shape;749;p15"/>
            <p:cNvCxnSpPr/>
            <p:nvPr/>
          </p:nvCxnSpPr>
          <p:spPr>
            <a:xfrm>
              <a:off x="4368" y="3072"/>
              <a:ext cx="0" cy="96"/>
            </a:xfrm>
            <a:prstGeom prst="straightConnector1">
              <a:avLst/>
            </a:prstGeom>
            <a:noFill/>
            <a:ln w="9525" cap="flat" cmpd="sng">
              <a:solidFill>
                <a:schemeClr val="dk1"/>
              </a:solidFill>
              <a:prstDash val="solid"/>
              <a:round/>
              <a:headEnd type="none" w="sm" len="sm"/>
              <a:tailEnd type="none" w="sm" len="sm"/>
            </a:ln>
          </p:spPr>
        </p:cxnSp>
        <p:cxnSp>
          <p:nvCxnSpPr>
            <p:cNvPr id="750" name="Google Shape;750;p15"/>
            <p:cNvCxnSpPr/>
            <p:nvPr/>
          </p:nvCxnSpPr>
          <p:spPr>
            <a:xfrm>
              <a:off x="3024" y="3072"/>
              <a:ext cx="0" cy="96"/>
            </a:xfrm>
            <a:prstGeom prst="straightConnector1">
              <a:avLst/>
            </a:prstGeom>
            <a:noFill/>
            <a:ln w="9525" cap="flat" cmpd="sng">
              <a:solidFill>
                <a:schemeClr val="dk1"/>
              </a:solidFill>
              <a:prstDash val="solid"/>
              <a:round/>
              <a:headEnd type="none" w="sm" len="sm"/>
              <a:tailEnd type="none" w="sm" len="sm"/>
            </a:ln>
          </p:spPr>
        </p:cxnSp>
        <p:cxnSp>
          <p:nvCxnSpPr>
            <p:cNvPr id="751" name="Google Shape;751;p15"/>
            <p:cNvCxnSpPr/>
            <p:nvPr/>
          </p:nvCxnSpPr>
          <p:spPr>
            <a:xfrm>
              <a:off x="3648" y="3648"/>
              <a:ext cx="96" cy="0"/>
            </a:xfrm>
            <a:prstGeom prst="straightConnector1">
              <a:avLst/>
            </a:prstGeom>
            <a:noFill/>
            <a:ln w="9525" cap="flat" cmpd="sng">
              <a:solidFill>
                <a:schemeClr val="dk1"/>
              </a:solidFill>
              <a:prstDash val="solid"/>
              <a:round/>
              <a:headEnd type="none" w="sm" len="sm"/>
              <a:tailEnd type="none" w="sm" len="sm"/>
            </a:ln>
          </p:spPr>
        </p:cxnSp>
        <p:sp>
          <p:nvSpPr>
            <p:cNvPr id="752" name="Google Shape;752;p15"/>
            <p:cNvSpPr txBox="1"/>
            <p:nvPr/>
          </p:nvSpPr>
          <p:spPr>
            <a:xfrm>
              <a:off x="3712" y="3504"/>
              <a:ext cx="287"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53" name="Google Shape;753;p15"/>
            <p:cNvSpPr txBox="1"/>
            <p:nvPr/>
          </p:nvSpPr>
          <p:spPr>
            <a:xfrm>
              <a:off x="2688" y="2832"/>
              <a:ext cx="287"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754" name="Google Shape;754;p15"/>
            <p:cNvSpPr txBox="1"/>
            <p:nvPr/>
          </p:nvSpPr>
          <p:spPr>
            <a:xfrm>
              <a:off x="3411" y="2064"/>
              <a:ext cx="28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x</a:t>
              </a:r>
              <a:r>
                <a:rPr lang="en-US" sz="2400" b="1" i="0" u="none" strike="noStrike" cap="none" baseline="-25000">
                  <a:solidFill>
                    <a:schemeClr val="dk1"/>
                  </a:solidFill>
                  <a:latin typeface="Arial"/>
                  <a:ea typeface="Arial"/>
                  <a:cs typeface="Arial"/>
                  <a:sym typeface="Arial"/>
                </a:rPr>
                <a:t>1</a:t>
              </a:r>
              <a:endParaRPr sz="2400" b="0" i="0" u="none" strike="noStrike" cap="none">
                <a:solidFill>
                  <a:schemeClr val="dk1"/>
                </a:solidFill>
                <a:latin typeface="Arial"/>
                <a:ea typeface="Arial"/>
                <a:cs typeface="Arial"/>
                <a:sym typeface="Arial"/>
              </a:endParaRPr>
            </a:p>
          </p:txBody>
        </p:sp>
        <p:sp>
          <p:nvSpPr>
            <p:cNvPr id="755" name="Google Shape;755;p15"/>
            <p:cNvSpPr txBox="1"/>
            <p:nvPr/>
          </p:nvSpPr>
          <p:spPr>
            <a:xfrm>
              <a:off x="4800" y="3024"/>
              <a:ext cx="283" cy="28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x</a:t>
              </a:r>
              <a:r>
                <a:rPr lang="en-US" sz="2400" b="1" i="0" u="none" strike="noStrike" cap="none" baseline="-25000">
                  <a:solidFill>
                    <a:schemeClr val="dk1"/>
                  </a:solidFill>
                  <a:latin typeface="Arial"/>
                  <a:ea typeface="Arial"/>
                  <a:cs typeface="Arial"/>
                  <a:sym typeface="Arial"/>
                </a:rPr>
                <a:t>2</a:t>
              </a:r>
              <a:endParaRPr sz="2400" b="0" i="0" u="none" strike="noStrike" cap="none">
                <a:solidFill>
                  <a:schemeClr val="dk1"/>
                </a:solidFill>
                <a:latin typeface="Arial"/>
                <a:ea typeface="Arial"/>
                <a:cs typeface="Arial"/>
                <a:sym typeface="Arial"/>
              </a:endParaRPr>
            </a:p>
          </p:txBody>
        </p:sp>
        <p:cxnSp>
          <p:nvCxnSpPr>
            <p:cNvPr id="756" name="Google Shape;756;p15"/>
            <p:cNvCxnSpPr/>
            <p:nvPr/>
          </p:nvCxnSpPr>
          <p:spPr>
            <a:xfrm rot="10800000" flipH="1">
              <a:off x="2544" y="2112"/>
              <a:ext cx="1824" cy="1344"/>
            </a:xfrm>
            <a:prstGeom prst="straightConnector1">
              <a:avLst/>
            </a:prstGeom>
            <a:noFill/>
            <a:ln w="28575" cap="flat" cmpd="sng">
              <a:solidFill>
                <a:schemeClr val="accent2"/>
              </a:solidFill>
              <a:prstDash val="dash"/>
              <a:round/>
              <a:headEnd type="none" w="sm" len="sm"/>
              <a:tailEnd type="none" w="sm" len="sm"/>
            </a:ln>
          </p:spPr>
        </p:cxnSp>
        <p:cxnSp>
          <p:nvCxnSpPr>
            <p:cNvPr id="757" name="Google Shape;757;p15"/>
            <p:cNvCxnSpPr/>
            <p:nvPr/>
          </p:nvCxnSpPr>
          <p:spPr>
            <a:xfrm rot="10800000" flipH="1">
              <a:off x="3360" y="2544"/>
              <a:ext cx="1824" cy="1344"/>
            </a:xfrm>
            <a:prstGeom prst="straightConnector1">
              <a:avLst/>
            </a:prstGeom>
            <a:noFill/>
            <a:ln w="28575" cap="flat" cmpd="sng">
              <a:solidFill>
                <a:schemeClr val="accent2"/>
              </a:solidFill>
              <a:prstDash val="dash"/>
              <a:round/>
              <a:headEnd type="none" w="sm" len="sm"/>
              <a:tailEnd type="none" w="sm" len="sm"/>
            </a:ln>
          </p:spPr>
        </p:cxnSp>
      </p:grpSp>
      <p:sp>
        <p:nvSpPr>
          <p:cNvPr id="758" name="Google Shape;758;p15"/>
          <p:cNvSpPr/>
          <p:nvPr/>
        </p:nvSpPr>
        <p:spPr>
          <a:xfrm>
            <a:off x="7750629" y="4973166"/>
            <a:ext cx="1143287" cy="541996"/>
          </a:xfrm>
          <a:prstGeom prst="rightArrow">
            <a:avLst>
              <a:gd name="adj1" fmla="val 50000"/>
              <a:gd name="adj2" fmla="val 50000"/>
            </a:avLst>
          </a:prstGeom>
          <a:solidFill>
            <a:srgbClr val="5EB9C2"/>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Multilayer </a:t>
            </a:r>
            <a:r>
              <a:rPr lang="en-US" sz="3200" i="0" u="none" strike="noStrike" cap="none" dirty="0" err="1">
                <a:solidFill>
                  <a:srgbClr val="3F3F3F"/>
                </a:solidFill>
                <a:latin typeface="Open Sans ExtraBold"/>
                <a:ea typeface="Open Sans ExtraBold"/>
                <a:cs typeface="Open Sans ExtraBold"/>
                <a:sym typeface="Open Sans ExtraBold"/>
              </a:rPr>
              <a:t>Perceptrons</a:t>
            </a:r>
            <a:endParaRPr sz="3200" i="0" u="none" strike="noStrike" cap="none" dirty="0">
              <a:solidFill>
                <a:srgbClr val="3F3F3F"/>
              </a:solidFill>
              <a:latin typeface="Open Sans ExtraBold"/>
              <a:ea typeface="Open Sans ExtraBold"/>
              <a:cs typeface="Open Sans ExtraBold"/>
              <a:sym typeface="Open Sans ExtraBold"/>
            </a:endParaRPr>
          </a:p>
        </p:txBody>
      </p:sp>
      <p:pic>
        <p:nvPicPr>
          <p:cNvPr id="765" name="Google Shape;765;p16"/>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766" name="Google Shape;766;p16"/>
          <p:cNvGrpSpPr/>
          <p:nvPr/>
        </p:nvGrpSpPr>
        <p:grpSpPr>
          <a:xfrm rot="5400000">
            <a:off x="5287581" y="-611821"/>
            <a:ext cx="5680840" cy="11171682"/>
            <a:chOff x="777875" y="2244725"/>
            <a:chExt cx="1828800" cy="3505200"/>
          </a:xfrm>
        </p:grpSpPr>
        <p:sp>
          <p:nvSpPr>
            <p:cNvPr id="767" name="Google Shape;767;p16"/>
            <p:cNvSpPr/>
            <p:nvPr/>
          </p:nvSpPr>
          <p:spPr>
            <a:xfrm>
              <a:off x="7778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768" name="Google Shape;768;p16"/>
            <p:cNvCxnSpPr/>
            <p:nvPr/>
          </p:nvCxnSpPr>
          <p:spPr>
            <a:xfrm rot="10800000" flipH="1">
              <a:off x="930275" y="4759325"/>
              <a:ext cx="457200" cy="685800"/>
            </a:xfrm>
            <a:prstGeom prst="straightConnector1">
              <a:avLst/>
            </a:prstGeom>
            <a:noFill/>
            <a:ln w="12700" cap="flat" cmpd="sng">
              <a:solidFill>
                <a:schemeClr val="dk1"/>
              </a:solidFill>
              <a:prstDash val="solid"/>
              <a:round/>
              <a:headEnd type="none" w="sm" len="sm"/>
              <a:tailEnd type="triangle" w="sm" len="sm"/>
            </a:ln>
          </p:spPr>
        </p:cxnSp>
        <p:sp>
          <p:nvSpPr>
            <p:cNvPr id="769" name="Google Shape;769;p16"/>
            <p:cNvSpPr/>
            <p:nvPr/>
          </p:nvSpPr>
          <p:spPr>
            <a:xfrm>
              <a:off x="12350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0" name="Google Shape;770;p16"/>
            <p:cNvSpPr/>
            <p:nvPr/>
          </p:nvSpPr>
          <p:spPr>
            <a:xfrm>
              <a:off x="13874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1" name="Google Shape;771;p16"/>
            <p:cNvSpPr/>
            <p:nvPr/>
          </p:nvSpPr>
          <p:spPr>
            <a:xfrm>
              <a:off x="20732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2" name="Google Shape;772;p16"/>
            <p:cNvSpPr/>
            <p:nvPr/>
          </p:nvSpPr>
          <p:spPr>
            <a:xfrm>
              <a:off x="18446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3" name="Google Shape;773;p16"/>
            <p:cNvSpPr/>
            <p:nvPr/>
          </p:nvSpPr>
          <p:spPr>
            <a:xfrm>
              <a:off x="10064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4" name="Google Shape;774;p16"/>
            <p:cNvSpPr/>
            <p:nvPr/>
          </p:nvSpPr>
          <p:spPr>
            <a:xfrm>
              <a:off x="16160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75" name="Google Shape;775;p16"/>
            <p:cNvSpPr/>
            <p:nvPr/>
          </p:nvSpPr>
          <p:spPr>
            <a:xfrm>
              <a:off x="23018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776" name="Google Shape;776;p16"/>
            <p:cNvCxnSpPr/>
            <p:nvPr/>
          </p:nvCxnSpPr>
          <p:spPr>
            <a:xfrm rot="10800000">
              <a:off x="1387475" y="4759325"/>
              <a:ext cx="152400" cy="685800"/>
            </a:xfrm>
            <a:prstGeom prst="straightConnector1">
              <a:avLst/>
            </a:prstGeom>
            <a:noFill/>
            <a:ln w="12700" cap="flat" cmpd="sng">
              <a:solidFill>
                <a:schemeClr val="dk1"/>
              </a:solidFill>
              <a:prstDash val="solid"/>
              <a:round/>
              <a:headEnd type="none" w="sm" len="sm"/>
              <a:tailEnd type="triangle" w="sm" len="sm"/>
            </a:ln>
          </p:spPr>
        </p:cxnSp>
        <p:cxnSp>
          <p:nvCxnSpPr>
            <p:cNvPr id="777" name="Google Shape;777;p16"/>
            <p:cNvCxnSpPr/>
            <p:nvPr/>
          </p:nvCxnSpPr>
          <p:spPr>
            <a:xfrm rot="10800000" flipH="1">
              <a:off x="1539875" y="4759325"/>
              <a:ext cx="457200" cy="685800"/>
            </a:xfrm>
            <a:prstGeom prst="straightConnector1">
              <a:avLst/>
            </a:prstGeom>
            <a:noFill/>
            <a:ln w="12700" cap="flat" cmpd="sng">
              <a:solidFill>
                <a:schemeClr val="dk1"/>
              </a:solidFill>
              <a:prstDash val="solid"/>
              <a:round/>
              <a:headEnd type="none" w="sm" len="sm"/>
              <a:tailEnd type="triangle" w="sm" len="sm"/>
            </a:ln>
          </p:spPr>
        </p:cxnSp>
        <p:cxnSp>
          <p:nvCxnSpPr>
            <p:cNvPr id="778" name="Google Shape;778;p16"/>
            <p:cNvCxnSpPr/>
            <p:nvPr/>
          </p:nvCxnSpPr>
          <p:spPr>
            <a:xfrm rot="10800000">
              <a:off x="1997075" y="4759325"/>
              <a:ext cx="228600" cy="685800"/>
            </a:xfrm>
            <a:prstGeom prst="straightConnector1">
              <a:avLst/>
            </a:prstGeom>
            <a:noFill/>
            <a:ln w="12700" cap="flat" cmpd="sng">
              <a:solidFill>
                <a:schemeClr val="dk1"/>
              </a:solidFill>
              <a:prstDash val="solid"/>
              <a:round/>
              <a:headEnd type="none" w="sm" len="sm"/>
              <a:tailEnd type="triangle" w="sm" len="sm"/>
            </a:ln>
          </p:spPr>
        </p:cxnSp>
        <p:cxnSp>
          <p:nvCxnSpPr>
            <p:cNvPr id="779" name="Google Shape;779;p16"/>
            <p:cNvCxnSpPr/>
            <p:nvPr/>
          </p:nvCxnSpPr>
          <p:spPr>
            <a:xfrm rot="10800000">
              <a:off x="1387475" y="4759325"/>
              <a:ext cx="838200" cy="685800"/>
            </a:xfrm>
            <a:prstGeom prst="straightConnector1">
              <a:avLst/>
            </a:prstGeom>
            <a:noFill/>
            <a:ln w="12700" cap="flat" cmpd="sng">
              <a:solidFill>
                <a:schemeClr val="dk1"/>
              </a:solidFill>
              <a:prstDash val="solid"/>
              <a:round/>
              <a:headEnd type="none" w="sm" len="sm"/>
              <a:tailEnd type="triangle" w="sm" len="sm"/>
            </a:ln>
          </p:spPr>
        </p:cxnSp>
        <p:cxnSp>
          <p:nvCxnSpPr>
            <p:cNvPr id="780" name="Google Shape;780;p16"/>
            <p:cNvCxnSpPr/>
            <p:nvPr/>
          </p:nvCxnSpPr>
          <p:spPr>
            <a:xfrm rot="10800000" flipH="1">
              <a:off x="930275" y="4759325"/>
              <a:ext cx="1066800" cy="685800"/>
            </a:xfrm>
            <a:prstGeom prst="straightConnector1">
              <a:avLst/>
            </a:prstGeom>
            <a:noFill/>
            <a:ln w="12700" cap="flat" cmpd="sng">
              <a:solidFill>
                <a:schemeClr val="dk1"/>
              </a:solidFill>
              <a:prstDash val="solid"/>
              <a:round/>
              <a:headEnd type="none" w="sm" len="sm"/>
              <a:tailEnd type="triangle" w="sm" len="sm"/>
            </a:ln>
          </p:spPr>
        </p:cxnSp>
        <p:cxnSp>
          <p:nvCxnSpPr>
            <p:cNvPr id="781" name="Google Shape;781;p16"/>
            <p:cNvCxnSpPr/>
            <p:nvPr/>
          </p:nvCxnSpPr>
          <p:spPr>
            <a:xfrm rot="10800000">
              <a:off x="11588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2" name="Google Shape;782;p16"/>
            <p:cNvCxnSpPr/>
            <p:nvPr/>
          </p:nvCxnSpPr>
          <p:spPr>
            <a:xfrm rot="10800000" flipH="1">
              <a:off x="1387475" y="25495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783" name="Google Shape;783;p16"/>
            <p:cNvCxnSpPr/>
            <p:nvPr/>
          </p:nvCxnSpPr>
          <p:spPr>
            <a:xfrm rot="10800000" flipH="1">
              <a:off x="1387475" y="25495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784" name="Google Shape;784;p16"/>
            <p:cNvCxnSpPr/>
            <p:nvPr/>
          </p:nvCxnSpPr>
          <p:spPr>
            <a:xfrm rot="10800000" flipH="1">
              <a:off x="1997075" y="25495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785" name="Google Shape;785;p16"/>
            <p:cNvCxnSpPr/>
            <p:nvPr/>
          </p:nvCxnSpPr>
          <p:spPr>
            <a:xfrm rot="10800000">
              <a:off x="17684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6" name="Google Shape;786;p16"/>
            <p:cNvCxnSpPr/>
            <p:nvPr/>
          </p:nvCxnSpPr>
          <p:spPr>
            <a:xfrm rot="10800000">
              <a:off x="1158875" y="2549525"/>
              <a:ext cx="838200" cy="685800"/>
            </a:xfrm>
            <a:prstGeom prst="straightConnector1">
              <a:avLst/>
            </a:prstGeom>
            <a:noFill/>
            <a:ln w="12700" cap="flat" cmpd="sng">
              <a:solidFill>
                <a:schemeClr val="dk1"/>
              </a:solidFill>
              <a:prstDash val="dot"/>
              <a:round/>
              <a:headEnd type="none" w="sm" len="sm"/>
              <a:tailEnd type="triangle" w="sm" len="sm"/>
            </a:ln>
          </p:spPr>
        </p:cxnSp>
        <p:cxnSp>
          <p:nvCxnSpPr>
            <p:cNvPr id="787" name="Google Shape;787;p16"/>
            <p:cNvCxnSpPr/>
            <p:nvPr/>
          </p:nvCxnSpPr>
          <p:spPr>
            <a:xfrm rot="10800000">
              <a:off x="11588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88" name="Google Shape;788;p16"/>
            <p:cNvCxnSpPr/>
            <p:nvPr/>
          </p:nvCxnSpPr>
          <p:spPr>
            <a:xfrm rot="10800000" flipH="1">
              <a:off x="1387475" y="37687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789" name="Google Shape;789;p16"/>
            <p:cNvCxnSpPr/>
            <p:nvPr/>
          </p:nvCxnSpPr>
          <p:spPr>
            <a:xfrm rot="10800000" flipH="1">
              <a:off x="1387475" y="37687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790" name="Google Shape;790;p16"/>
            <p:cNvCxnSpPr/>
            <p:nvPr/>
          </p:nvCxnSpPr>
          <p:spPr>
            <a:xfrm rot="10800000" flipH="1">
              <a:off x="1997075" y="37687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791" name="Google Shape;791;p16"/>
            <p:cNvCxnSpPr/>
            <p:nvPr/>
          </p:nvCxnSpPr>
          <p:spPr>
            <a:xfrm rot="10800000">
              <a:off x="17684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792" name="Google Shape;792;p16"/>
            <p:cNvCxnSpPr/>
            <p:nvPr/>
          </p:nvCxnSpPr>
          <p:spPr>
            <a:xfrm rot="10800000">
              <a:off x="1158875" y="3768725"/>
              <a:ext cx="838200" cy="685800"/>
            </a:xfrm>
            <a:prstGeom prst="straightConnector1">
              <a:avLst/>
            </a:prstGeom>
            <a:noFill/>
            <a:ln w="12700" cap="flat" cmpd="sng">
              <a:solidFill>
                <a:schemeClr val="dk1"/>
              </a:solidFill>
              <a:prstDash val="dot"/>
              <a:round/>
              <a:headEnd type="none" w="sm" len="sm"/>
              <a:tailEnd type="triangle" w="sm" len="sm"/>
            </a:ln>
          </p:spPr>
        </p:cxnSp>
        <p:sp>
          <p:nvSpPr>
            <p:cNvPr id="793" name="Google Shape;793;p16"/>
            <p:cNvSpPr/>
            <p:nvPr/>
          </p:nvSpPr>
          <p:spPr>
            <a:xfrm>
              <a:off x="12350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4" name="Google Shape;794;p16"/>
            <p:cNvSpPr/>
            <p:nvPr/>
          </p:nvSpPr>
          <p:spPr>
            <a:xfrm>
              <a:off x="15398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5" name="Google Shape;795;p16"/>
            <p:cNvSpPr/>
            <p:nvPr/>
          </p:nvSpPr>
          <p:spPr>
            <a:xfrm>
              <a:off x="18446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796" name="Google Shape;796;p16"/>
            <p:cNvSpPr/>
            <p:nvPr/>
          </p:nvSpPr>
          <p:spPr>
            <a:xfrm>
              <a:off x="21494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grpSp>
      <p:sp>
        <p:nvSpPr>
          <p:cNvPr id="797" name="Google Shape;797;p16"/>
          <p:cNvSpPr txBox="1"/>
          <p:nvPr/>
        </p:nvSpPr>
        <p:spPr>
          <a:xfrm>
            <a:off x="2542159" y="7939728"/>
            <a:ext cx="1628972"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Input nodes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798" name="Google Shape;798;p16"/>
          <p:cNvSpPr txBox="1"/>
          <p:nvPr/>
        </p:nvSpPr>
        <p:spPr>
          <a:xfrm>
            <a:off x="12307231" y="8051141"/>
            <a:ext cx="209442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Output neurons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799" name="Google Shape;799;p16"/>
          <p:cNvSpPr txBox="1"/>
          <p:nvPr/>
        </p:nvSpPr>
        <p:spPr>
          <a:xfrm>
            <a:off x="8087714" y="7631951"/>
            <a:ext cx="3189714"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One or more layers of hidden units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00" name="Google Shape;800;p16"/>
          <p:cNvGrpSpPr/>
          <p:nvPr/>
        </p:nvGrpSpPr>
        <p:grpSpPr>
          <a:xfrm>
            <a:off x="8561160" y="1290688"/>
            <a:ext cx="2305051" cy="1116014"/>
            <a:chOff x="2496" y="4224"/>
            <a:chExt cx="1452" cy="703"/>
          </a:xfrm>
        </p:grpSpPr>
        <p:cxnSp>
          <p:nvCxnSpPr>
            <p:cNvPr id="801" name="Google Shape;801;p16"/>
            <p:cNvCxnSpPr/>
            <p:nvPr/>
          </p:nvCxnSpPr>
          <p:spPr>
            <a:xfrm>
              <a:off x="2496" y="4704"/>
              <a:ext cx="1392" cy="0"/>
            </a:xfrm>
            <a:prstGeom prst="straightConnector1">
              <a:avLst/>
            </a:prstGeom>
            <a:noFill/>
            <a:ln w="12700" cap="flat" cmpd="sng">
              <a:solidFill>
                <a:schemeClr val="dk1"/>
              </a:solidFill>
              <a:prstDash val="solid"/>
              <a:round/>
              <a:headEnd type="none" w="sm" len="sm"/>
              <a:tailEnd type="triangle" w="sm" len="sm"/>
            </a:ln>
          </p:spPr>
        </p:cxnSp>
        <p:cxnSp>
          <p:nvCxnSpPr>
            <p:cNvPr id="802" name="Google Shape;802;p16"/>
            <p:cNvCxnSpPr/>
            <p:nvPr/>
          </p:nvCxnSpPr>
          <p:spPr>
            <a:xfrm rot="10800000">
              <a:off x="3168" y="4320"/>
              <a:ext cx="0" cy="432"/>
            </a:xfrm>
            <a:prstGeom prst="straightConnector1">
              <a:avLst/>
            </a:prstGeom>
            <a:noFill/>
            <a:ln w="12700" cap="flat" cmpd="sng">
              <a:solidFill>
                <a:schemeClr val="dk1"/>
              </a:solidFill>
              <a:prstDash val="solid"/>
              <a:round/>
              <a:headEnd type="none" w="sm" len="sm"/>
              <a:tailEnd type="triangle" w="sm" len="sm"/>
            </a:ln>
          </p:spPr>
        </p:cxnSp>
        <p:cxnSp>
          <p:nvCxnSpPr>
            <p:cNvPr id="803" name="Google Shape;803;p16"/>
            <p:cNvCxnSpPr/>
            <p:nvPr/>
          </p:nvCxnSpPr>
          <p:spPr>
            <a:xfrm>
              <a:off x="3120" y="4416"/>
              <a:ext cx="96" cy="0"/>
            </a:xfrm>
            <a:prstGeom prst="straightConnector1">
              <a:avLst/>
            </a:prstGeom>
            <a:noFill/>
            <a:ln w="12700" cap="flat" cmpd="sng">
              <a:solidFill>
                <a:schemeClr val="dk1"/>
              </a:solidFill>
              <a:prstDash val="solid"/>
              <a:round/>
              <a:headEnd type="none" w="sm" len="sm"/>
              <a:tailEnd type="none" w="sm" len="sm"/>
            </a:ln>
          </p:spPr>
        </p:cxnSp>
        <p:sp>
          <p:nvSpPr>
            <p:cNvPr id="804" name="Google Shape;804;p16"/>
            <p:cNvSpPr txBox="1"/>
            <p:nvPr/>
          </p:nvSpPr>
          <p:spPr>
            <a:xfrm>
              <a:off x="3744" y="4656"/>
              <a:ext cx="204"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a</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05" name="Google Shape;805;p16"/>
            <p:cNvSpPr txBox="1"/>
            <p:nvPr/>
          </p:nvSpPr>
          <p:spPr>
            <a:xfrm>
              <a:off x="3120" y="4224"/>
              <a:ext cx="539"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Ψ(a)</a:t>
              </a:r>
              <a:endParaRPr sz="2200" b="0"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806" name="Google Shape;806;p16"/>
            <p:cNvSpPr/>
            <p:nvPr/>
          </p:nvSpPr>
          <p:spPr>
            <a:xfrm>
              <a:off x="2496" y="4416"/>
              <a:ext cx="1248" cy="288"/>
            </a:xfrm>
            <a:custGeom>
              <a:avLst/>
              <a:gdLst/>
              <a:ahLst/>
              <a:cxnLst/>
              <a:rect l="l" t="t" r="r" b="b"/>
              <a:pathLst>
                <a:path w="1248" h="288" extrusionOk="0">
                  <a:moveTo>
                    <a:pt x="0" y="288"/>
                  </a:moveTo>
                  <a:cubicBezTo>
                    <a:pt x="160" y="276"/>
                    <a:pt x="320" y="264"/>
                    <a:pt x="432" y="240"/>
                  </a:cubicBezTo>
                  <a:cubicBezTo>
                    <a:pt x="544" y="216"/>
                    <a:pt x="592" y="176"/>
                    <a:pt x="672" y="144"/>
                  </a:cubicBezTo>
                  <a:cubicBezTo>
                    <a:pt x="752" y="112"/>
                    <a:pt x="816" y="72"/>
                    <a:pt x="912" y="48"/>
                  </a:cubicBezTo>
                  <a:cubicBezTo>
                    <a:pt x="1008" y="24"/>
                    <a:pt x="1128" y="12"/>
                    <a:pt x="1248" y="0"/>
                  </a:cubicBezTo>
                </a:path>
              </a:pathLst>
            </a:cu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807" name="Google Shape;807;p16"/>
            <p:cNvSpPr txBox="1"/>
            <p:nvPr/>
          </p:nvSpPr>
          <p:spPr>
            <a:xfrm>
              <a:off x="2976" y="4320"/>
              <a:ext cx="203" cy="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cxnSp>
        <p:nvCxnSpPr>
          <p:cNvPr id="808" name="Google Shape;808;p16"/>
          <p:cNvCxnSpPr>
            <a:stCxn id="796" idx="6"/>
          </p:cNvCxnSpPr>
          <p:nvPr/>
        </p:nvCxnSpPr>
        <p:spPr>
          <a:xfrm rot="10800000">
            <a:off x="9706608" y="2430932"/>
            <a:ext cx="0" cy="4200000"/>
          </a:xfrm>
          <a:prstGeom prst="straightConnector1">
            <a:avLst/>
          </a:prstGeom>
          <a:noFill/>
          <a:ln w="9525" cap="flat" cmpd="sng">
            <a:solidFill>
              <a:srgbClr val="FF0000"/>
            </a:solidFill>
            <a:prstDash val="dash"/>
            <a:miter lim="800000"/>
            <a:headEnd type="none" w="sm" len="sm"/>
            <a:tailEnd type="triangle" w="med" len="med"/>
          </a:ln>
        </p:spPr>
      </p:cxnSp>
      <p:sp>
        <p:nvSpPr>
          <p:cNvPr id="809" name="Google Shape;809;p16"/>
          <p:cNvSpPr txBox="1"/>
          <p:nvPr/>
        </p:nvSpPr>
        <p:spPr>
          <a:xfrm>
            <a:off x="11649508" y="1443085"/>
            <a:ext cx="4092803"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1" u="none" strike="noStrike" cap="none">
                <a:solidFill>
                  <a:srgbClr val="595959"/>
                </a:solidFill>
                <a:latin typeface="Open Sans" panose="020B0604020202020204" charset="0"/>
                <a:ea typeface="Open Sans" panose="020B0604020202020204" charset="0"/>
                <a:cs typeface="Open Sans" panose="020B0604020202020204" charset="0"/>
                <a:sym typeface="Open Sans"/>
              </a:rPr>
              <a:t>The most common output function(Sigmoid)</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10" name="Google Shape;810;p16"/>
          <p:cNvSpPr/>
          <p:nvPr/>
        </p:nvSpPr>
        <p:spPr>
          <a:xfrm flipH="1">
            <a:off x="11230407" y="1589579"/>
            <a:ext cx="838201" cy="365760"/>
          </a:xfrm>
          <a:prstGeom prst="rightArrow">
            <a:avLst>
              <a:gd name="adj1" fmla="val 50000"/>
              <a:gd name="adj2" fmla="val 50000"/>
            </a:avLst>
          </a:prstGeom>
          <a:solidFill>
            <a:schemeClr val="accent4"/>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Perceptron</a:t>
            </a:r>
            <a:endParaRPr/>
          </a:p>
        </p:txBody>
      </p:sp>
      <p:sp>
        <p:nvSpPr>
          <p:cNvPr id="816" name="Google Shape;816;p1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lnSpcReduction="10000"/>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You are hired by one of the major AI giants, planning to build the best image classifier model available till date. In the first phase of model development, the input is passed from the MNIST dataset. MNIST dataset is one of the most common datasets used for image classification and is accessible from many different sources. It is a subset of a larger set available from NIST and contains 60,000 training images and 10,000 testing images on handwritten digits taken from American Census Bureau employees and American high school students. </a:t>
            </a:r>
            <a:endParaRPr dirty="0"/>
          </a:p>
          <a:p>
            <a:pPr marL="0" lvl="0" indent="0" algn="l" rtl="0">
              <a:lnSpc>
                <a:spcPct val="90000"/>
              </a:lnSpc>
              <a:spcBef>
                <a:spcPts val="1333"/>
              </a:spcBef>
              <a:spcAft>
                <a:spcPts val="0"/>
              </a:spcAft>
              <a:buClr>
                <a:srgbClr val="3F3F3F"/>
              </a:buClr>
              <a:buSzPts val="2200"/>
              <a:buNone/>
            </a:pPr>
            <a:r>
              <a:rPr lang="en-US" b="1" dirty="0"/>
              <a:t>Objective:</a:t>
            </a:r>
            <a:endParaRPr dirty="0"/>
          </a:p>
          <a:p>
            <a:pPr marL="0" lvl="0" indent="0" algn="l" rtl="0">
              <a:lnSpc>
                <a:spcPct val="90000"/>
              </a:lnSpc>
              <a:spcBef>
                <a:spcPts val="1333"/>
              </a:spcBef>
              <a:spcAft>
                <a:spcPts val="0"/>
              </a:spcAft>
              <a:buClr>
                <a:srgbClr val="3F3F3F"/>
              </a:buClr>
              <a:buSzPts val="2200"/>
              <a:buNone/>
            </a:pPr>
            <a:r>
              <a:rPr lang="en-US" dirty="0"/>
              <a:t>Build a perceptron-based classification model to:</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Classify the handwritten digits properly</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Make predictions</a:t>
            </a:r>
            <a:endParaRPr dirty="0"/>
          </a:p>
          <a:p>
            <a:pPr marL="342900" lvl="0" indent="-342900" algn="l" rtl="0">
              <a:lnSpc>
                <a:spcPct val="90000"/>
              </a:lnSpc>
              <a:spcBef>
                <a:spcPts val="1333"/>
              </a:spcBef>
              <a:spcAft>
                <a:spcPts val="0"/>
              </a:spcAft>
              <a:buClr>
                <a:srgbClr val="3F3F3F"/>
              </a:buClr>
              <a:buSzPts val="2200"/>
              <a:buFont typeface="Noto Sans Symbols"/>
              <a:buChar char="▪"/>
            </a:pPr>
            <a:r>
              <a:rPr lang="en-US" dirty="0"/>
              <a:t>Evaluate model efficiency</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Backpropagation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latin typeface="Open Sans ExtraBold" panose="020B0906030804020204" charset="0"/>
                <a:ea typeface="Open Sans ExtraBold" panose="020B0906030804020204" charset="0"/>
                <a:cs typeface="Open Sans ExtraBold" panose="020B0906030804020204" charset="0"/>
              </a:rPr>
              <a:t>Learning</a:t>
            </a:r>
            <a:r>
              <a:rPr lang="en-US" sz="3200" dirty="0">
                <a:latin typeface="Open Sana extrabold"/>
              </a:rPr>
              <a:t> Networks</a:t>
            </a:r>
            <a:endParaRPr sz="3200" i="0" u="none" strike="noStrike" cap="none" dirty="0">
              <a:solidFill>
                <a:srgbClr val="3F3F3F"/>
              </a:solidFill>
              <a:latin typeface="Open Sana extrabold"/>
              <a:ea typeface="Open Sans ExtraBold"/>
              <a:cs typeface="Open Sans ExtraBold"/>
              <a:sym typeface="Open Sans ExtraBold"/>
            </a:endParaRPr>
          </a:p>
        </p:txBody>
      </p:sp>
      <p:pic>
        <p:nvPicPr>
          <p:cNvPr id="829" name="Google Shape;829;p19"/>
          <p:cNvPicPr preferRelativeResize="0"/>
          <p:nvPr/>
        </p:nvPicPr>
        <p:blipFill rotWithShape="1">
          <a:blip r:embed="rId3">
            <a:alphaModFix/>
          </a:blip>
          <a:srcRect/>
          <a:stretch/>
        </p:blipFill>
        <p:spPr>
          <a:xfrm>
            <a:off x="4984046" y="780887"/>
            <a:ext cx="6401938" cy="365760"/>
          </a:xfrm>
          <a:prstGeom prst="rect">
            <a:avLst/>
          </a:prstGeom>
          <a:noFill/>
          <a:ln>
            <a:noFill/>
          </a:ln>
        </p:spPr>
      </p:pic>
      <p:cxnSp>
        <p:nvCxnSpPr>
          <p:cNvPr id="830" name="Google Shape;830;p19"/>
          <p:cNvCxnSpPr/>
          <p:nvPr/>
        </p:nvCxnSpPr>
        <p:spPr>
          <a:xfrm>
            <a:off x="8382000" y="1341023"/>
            <a:ext cx="0" cy="7322439"/>
          </a:xfrm>
          <a:prstGeom prst="straightConnector1">
            <a:avLst/>
          </a:prstGeom>
          <a:noFill/>
          <a:ln w="28575" cap="flat" cmpd="sng">
            <a:solidFill>
              <a:srgbClr val="5EB9C2"/>
            </a:solidFill>
            <a:prstDash val="dash"/>
            <a:miter lim="800000"/>
            <a:headEnd type="none" w="sm" len="sm"/>
            <a:tailEnd type="none" w="sm" len="sm"/>
          </a:ln>
        </p:spPr>
      </p:cxnSp>
      <p:sp>
        <p:nvSpPr>
          <p:cNvPr id="831" name="Google Shape;831;p19"/>
          <p:cNvSpPr/>
          <p:nvPr/>
        </p:nvSpPr>
        <p:spPr>
          <a:xfrm>
            <a:off x="696685" y="1532930"/>
            <a:ext cx="7264398" cy="707506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32" name="Google Shape;832;p19"/>
          <p:cNvGrpSpPr/>
          <p:nvPr/>
        </p:nvGrpSpPr>
        <p:grpSpPr>
          <a:xfrm rot="5400000">
            <a:off x="2647828" y="1448882"/>
            <a:ext cx="3441936" cy="6768755"/>
            <a:chOff x="777875" y="2244725"/>
            <a:chExt cx="1828800" cy="3505200"/>
          </a:xfrm>
        </p:grpSpPr>
        <p:sp>
          <p:nvSpPr>
            <p:cNvPr id="833" name="Google Shape;833;p19"/>
            <p:cNvSpPr/>
            <p:nvPr/>
          </p:nvSpPr>
          <p:spPr>
            <a:xfrm>
              <a:off x="7778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834" name="Google Shape;834;p19"/>
            <p:cNvCxnSpPr/>
            <p:nvPr/>
          </p:nvCxnSpPr>
          <p:spPr>
            <a:xfrm rot="10800000" flipH="1">
              <a:off x="930275" y="4759325"/>
              <a:ext cx="457200" cy="685800"/>
            </a:xfrm>
            <a:prstGeom prst="straightConnector1">
              <a:avLst/>
            </a:prstGeom>
            <a:noFill/>
            <a:ln w="12700" cap="flat" cmpd="sng">
              <a:solidFill>
                <a:schemeClr val="dk1"/>
              </a:solidFill>
              <a:prstDash val="solid"/>
              <a:round/>
              <a:headEnd type="none" w="sm" len="sm"/>
              <a:tailEnd type="triangle" w="sm" len="sm"/>
            </a:ln>
          </p:spPr>
        </p:cxnSp>
        <p:sp>
          <p:nvSpPr>
            <p:cNvPr id="835" name="Google Shape;835;p19"/>
            <p:cNvSpPr/>
            <p:nvPr/>
          </p:nvSpPr>
          <p:spPr>
            <a:xfrm>
              <a:off x="12350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6" name="Google Shape;836;p19"/>
            <p:cNvSpPr/>
            <p:nvPr/>
          </p:nvSpPr>
          <p:spPr>
            <a:xfrm>
              <a:off x="13874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7" name="Google Shape;837;p19"/>
            <p:cNvSpPr/>
            <p:nvPr/>
          </p:nvSpPr>
          <p:spPr>
            <a:xfrm>
              <a:off x="2073275" y="54451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8" name="Google Shape;838;p19"/>
            <p:cNvSpPr/>
            <p:nvPr/>
          </p:nvSpPr>
          <p:spPr>
            <a:xfrm>
              <a:off x="1844675" y="44545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9" name="Google Shape;839;p19"/>
            <p:cNvSpPr/>
            <p:nvPr/>
          </p:nvSpPr>
          <p:spPr>
            <a:xfrm>
              <a:off x="10064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0" name="Google Shape;840;p19"/>
            <p:cNvSpPr/>
            <p:nvPr/>
          </p:nvSpPr>
          <p:spPr>
            <a:xfrm>
              <a:off x="16160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1" name="Google Shape;841;p19"/>
            <p:cNvSpPr/>
            <p:nvPr/>
          </p:nvSpPr>
          <p:spPr>
            <a:xfrm>
              <a:off x="2301875" y="2244725"/>
              <a:ext cx="304800" cy="304800"/>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842" name="Google Shape;842;p19"/>
            <p:cNvCxnSpPr/>
            <p:nvPr/>
          </p:nvCxnSpPr>
          <p:spPr>
            <a:xfrm rot="10800000">
              <a:off x="1387475" y="4759325"/>
              <a:ext cx="152400" cy="685800"/>
            </a:xfrm>
            <a:prstGeom prst="straightConnector1">
              <a:avLst/>
            </a:prstGeom>
            <a:noFill/>
            <a:ln w="12700" cap="flat" cmpd="sng">
              <a:solidFill>
                <a:schemeClr val="dk1"/>
              </a:solidFill>
              <a:prstDash val="solid"/>
              <a:round/>
              <a:headEnd type="none" w="sm" len="sm"/>
              <a:tailEnd type="triangle" w="sm" len="sm"/>
            </a:ln>
          </p:spPr>
        </p:cxnSp>
        <p:cxnSp>
          <p:nvCxnSpPr>
            <p:cNvPr id="843" name="Google Shape;843;p19"/>
            <p:cNvCxnSpPr/>
            <p:nvPr/>
          </p:nvCxnSpPr>
          <p:spPr>
            <a:xfrm rot="10800000" flipH="1">
              <a:off x="1539875" y="4759325"/>
              <a:ext cx="457200" cy="685800"/>
            </a:xfrm>
            <a:prstGeom prst="straightConnector1">
              <a:avLst/>
            </a:prstGeom>
            <a:noFill/>
            <a:ln w="12700" cap="flat" cmpd="sng">
              <a:solidFill>
                <a:schemeClr val="dk1"/>
              </a:solidFill>
              <a:prstDash val="solid"/>
              <a:round/>
              <a:headEnd type="none" w="sm" len="sm"/>
              <a:tailEnd type="triangle" w="sm" len="sm"/>
            </a:ln>
          </p:spPr>
        </p:cxnSp>
        <p:cxnSp>
          <p:nvCxnSpPr>
            <p:cNvPr id="844" name="Google Shape;844;p19"/>
            <p:cNvCxnSpPr/>
            <p:nvPr/>
          </p:nvCxnSpPr>
          <p:spPr>
            <a:xfrm rot="10800000">
              <a:off x="1997075" y="4759325"/>
              <a:ext cx="228600" cy="685800"/>
            </a:xfrm>
            <a:prstGeom prst="straightConnector1">
              <a:avLst/>
            </a:prstGeom>
            <a:noFill/>
            <a:ln w="12700" cap="flat" cmpd="sng">
              <a:solidFill>
                <a:schemeClr val="dk1"/>
              </a:solidFill>
              <a:prstDash val="solid"/>
              <a:round/>
              <a:headEnd type="none" w="sm" len="sm"/>
              <a:tailEnd type="triangle" w="sm" len="sm"/>
            </a:ln>
          </p:spPr>
        </p:cxnSp>
        <p:cxnSp>
          <p:nvCxnSpPr>
            <p:cNvPr id="845" name="Google Shape;845;p19"/>
            <p:cNvCxnSpPr/>
            <p:nvPr/>
          </p:nvCxnSpPr>
          <p:spPr>
            <a:xfrm rot="10800000">
              <a:off x="1387475" y="4759325"/>
              <a:ext cx="838200" cy="685800"/>
            </a:xfrm>
            <a:prstGeom prst="straightConnector1">
              <a:avLst/>
            </a:prstGeom>
            <a:noFill/>
            <a:ln w="12700" cap="flat" cmpd="sng">
              <a:solidFill>
                <a:schemeClr val="dk1"/>
              </a:solidFill>
              <a:prstDash val="solid"/>
              <a:round/>
              <a:headEnd type="none" w="sm" len="sm"/>
              <a:tailEnd type="triangle" w="sm" len="sm"/>
            </a:ln>
          </p:spPr>
        </p:cxnSp>
        <p:cxnSp>
          <p:nvCxnSpPr>
            <p:cNvPr id="846" name="Google Shape;846;p19"/>
            <p:cNvCxnSpPr/>
            <p:nvPr/>
          </p:nvCxnSpPr>
          <p:spPr>
            <a:xfrm rot="10800000" flipH="1">
              <a:off x="930275" y="4759325"/>
              <a:ext cx="1066800" cy="685800"/>
            </a:xfrm>
            <a:prstGeom prst="straightConnector1">
              <a:avLst/>
            </a:prstGeom>
            <a:noFill/>
            <a:ln w="12700" cap="flat" cmpd="sng">
              <a:solidFill>
                <a:schemeClr val="dk1"/>
              </a:solidFill>
              <a:prstDash val="solid"/>
              <a:round/>
              <a:headEnd type="none" w="sm" len="sm"/>
              <a:tailEnd type="triangle" w="sm" len="sm"/>
            </a:ln>
          </p:spPr>
        </p:cxnSp>
        <p:cxnSp>
          <p:nvCxnSpPr>
            <p:cNvPr id="847" name="Google Shape;847;p19"/>
            <p:cNvCxnSpPr/>
            <p:nvPr/>
          </p:nvCxnSpPr>
          <p:spPr>
            <a:xfrm rot="10800000">
              <a:off x="11588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48" name="Google Shape;848;p19"/>
            <p:cNvCxnSpPr/>
            <p:nvPr/>
          </p:nvCxnSpPr>
          <p:spPr>
            <a:xfrm rot="10800000" flipH="1">
              <a:off x="1387475" y="25495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849" name="Google Shape;849;p19"/>
            <p:cNvCxnSpPr/>
            <p:nvPr/>
          </p:nvCxnSpPr>
          <p:spPr>
            <a:xfrm rot="10800000" flipH="1">
              <a:off x="1387475" y="25495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850" name="Google Shape;850;p19"/>
            <p:cNvCxnSpPr/>
            <p:nvPr/>
          </p:nvCxnSpPr>
          <p:spPr>
            <a:xfrm rot="10800000" flipH="1">
              <a:off x="1997075" y="25495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851" name="Google Shape;851;p19"/>
            <p:cNvCxnSpPr/>
            <p:nvPr/>
          </p:nvCxnSpPr>
          <p:spPr>
            <a:xfrm rot="10800000">
              <a:off x="1768475" y="25495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2" name="Google Shape;852;p19"/>
            <p:cNvCxnSpPr/>
            <p:nvPr/>
          </p:nvCxnSpPr>
          <p:spPr>
            <a:xfrm rot="10800000">
              <a:off x="1158875" y="2549525"/>
              <a:ext cx="838200" cy="685800"/>
            </a:xfrm>
            <a:prstGeom prst="straightConnector1">
              <a:avLst/>
            </a:prstGeom>
            <a:noFill/>
            <a:ln w="12700" cap="flat" cmpd="sng">
              <a:solidFill>
                <a:schemeClr val="dk1"/>
              </a:solidFill>
              <a:prstDash val="dot"/>
              <a:round/>
              <a:headEnd type="none" w="sm" len="sm"/>
              <a:tailEnd type="triangle" w="sm" len="sm"/>
            </a:ln>
          </p:spPr>
        </p:cxnSp>
        <p:cxnSp>
          <p:nvCxnSpPr>
            <p:cNvPr id="853" name="Google Shape;853;p19"/>
            <p:cNvCxnSpPr/>
            <p:nvPr/>
          </p:nvCxnSpPr>
          <p:spPr>
            <a:xfrm rot="10800000">
              <a:off x="11588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4" name="Google Shape;854;p19"/>
            <p:cNvCxnSpPr/>
            <p:nvPr/>
          </p:nvCxnSpPr>
          <p:spPr>
            <a:xfrm rot="10800000" flipH="1">
              <a:off x="1387475" y="3768725"/>
              <a:ext cx="381000" cy="685800"/>
            </a:xfrm>
            <a:prstGeom prst="straightConnector1">
              <a:avLst/>
            </a:prstGeom>
            <a:noFill/>
            <a:ln w="12700" cap="flat" cmpd="sng">
              <a:solidFill>
                <a:schemeClr val="dk1"/>
              </a:solidFill>
              <a:prstDash val="dot"/>
              <a:round/>
              <a:headEnd type="none" w="sm" len="sm"/>
              <a:tailEnd type="triangle" w="sm" len="sm"/>
            </a:ln>
          </p:spPr>
        </p:cxnSp>
        <p:cxnSp>
          <p:nvCxnSpPr>
            <p:cNvPr id="855" name="Google Shape;855;p19"/>
            <p:cNvCxnSpPr/>
            <p:nvPr/>
          </p:nvCxnSpPr>
          <p:spPr>
            <a:xfrm rot="10800000" flipH="1">
              <a:off x="1387475" y="3768725"/>
              <a:ext cx="1066800" cy="685800"/>
            </a:xfrm>
            <a:prstGeom prst="straightConnector1">
              <a:avLst/>
            </a:prstGeom>
            <a:noFill/>
            <a:ln w="12700" cap="flat" cmpd="sng">
              <a:solidFill>
                <a:schemeClr val="dk1"/>
              </a:solidFill>
              <a:prstDash val="dot"/>
              <a:round/>
              <a:headEnd type="none" w="sm" len="sm"/>
              <a:tailEnd type="triangle" w="sm" len="sm"/>
            </a:ln>
          </p:spPr>
        </p:cxnSp>
        <p:cxnSp>
          <p:nvCxnSpPr>
            <p:cNvPr id="856" name="Google Shape;856;p19"/>
            <p:cNvCxnSpPr/>
            <p:nvPr/>
          </p:nvCxnSpPr>
          <p:spPr>
            <a:xfrm rot="10800000" flipH="1">
              <a:off x="1997075" y="3768725"/>
              <a:ext cx="457200" cy="685800"/>
            </a:xfrm>
            <a:prstGeom prst="straightConnector1">
              <a:avLst/>
            </a:prstGeom>
            <a:noFill/>
            <a:ln w="12700" cap="flat" cmpd="sng">
              <a:solidFill>
                <a:schemeClr val="dk1"/>
              </a:solidFill>
              <a:prstDash val="dot"/>
              <a:round/>
              <a:headEnd type="none" w="sm" len="sm"/>
              <a:tailEnd type="triangle" w="sm" len="sm"/>
            </a:ln>
          </p:spPr>
        </p:cxnSp>
        <p:cxnSp>
          <p:nvCxnSpPr>
            <p:cNvPr id="857" name="Google Shape;857;p19"/>
            <p:cNvCxnSpPr/>
            <p:nvPr/>
          </p:nvCxnSpPr>
          <p:spPr>
            <a:xfrm rot="10800000">
              <a:off x="1768475" y="3768725"/>
              <a:ext cx="228600" cy="685800"/>
            </a:xfrm>
            <a:prstGeom prst="straightConnector1">
              <a:avLst/>
            </a:prstGeom>
            <a:noFill/>
            <a:ln w="12700" cap="flat" cmpd="sng">
              <a:solidFill>
                <a:schemeClr val="dk1"/>
              </a:solidFill>
              <a:prstDash val="dot"/>
              <a:round/>
              <a:headEnd type="none" w="sm" len="sm"/>
              <a:tailEnd type="triangle" w="sm" len="sm"/>
            </a:ln>
          </p:spPr>
        </p:cxnSp>
        <p:cxnSp>
          <p:nvCxnSpPr>
            <p:cNvPr id="858" name="Google Shape;858;p19"/>
            <p:cNvCxnSpPr/>
            <p:nvPr/>
          </p:nvCxnSpPr>
          <p:spPr>
            <a:xfrm rot="10800000">
              <a:off x="1158875" y="3768725"/>
              <a:ext cx="838200" cy="685800"/>
            </a:xfrm>
            <a:prstGeom prst="straightConnector1">
              <a:avLst/>
            </a:prstGeom>
            <a:noFill/>
            <a:ln w="12700" cap="flat" cmpd="sng">
              <a:solidFill>
                <a:schemeClr val="dk1"/>
              </a:solidFill>
              <a:prstDash val="dot"/>
              <a:round/>
              <a:headEnd type="none" w="sm" len="sm"/>
              <a:tailEnd type="triangle" w="sm" len="sm"/>
            </a:ln>
          </p:spPr>
        </p:cxnSp>
        <p:sp>
          <p:nvSpPr>
            <p:cNvPr id="859" name="Google Shape;859;p19"/>
            <p:cNvSpPr/>
            <p:nvPr/>
          </p:nvSpPr>
          <p:spPr>
            <a:xfrm>
              <a:off x="12350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0" name="Google Shape;860;p19"/>
            <p:cNvSpPr/>
            <p:nvPr/>
          </p:nvSpPr>
          <p:spPr>
            <a:xfrm>
              <a:off x="15398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1" name="Google Shape;861;p19"/>
            <p:cNvSpPr/>
            <p:nvPr/>
          </p:nvSpPr>
          <p:spPr>
            <a:xfrm>
              <a:off x="18446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2" name="Google Shape;862;p19"/>
            <p:cNvSpPr/>
            <p:nvPr/>
          </p:nvSpPr>
          <p:spPr>
            <a:xfrm>
              <a:off x="2149475" y="3463925"/>
              <a:ext cx="76200" cy="76200"/>
            </a:xfrm>
            <a:prstGeom prst="ellipse">
              <a:avLst/>
            </a:prstGeom>
            <a:solidFill>
              <a:schemeClr val="accent4"/>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863" name="Google Shape;863;p19"/>
          <p:cNvSpPr/>
          <p:nvPr/>
        </p:nvSpPr>
        <p:spPr>
          <a:xfrm>
            <a:off x="8740049" y="3223279"/>
            <a:ext cx="7151591" cy="3647112"/>
          </a:xfrm>
          <a:prstGeom prst="rect">
            <a:avLst/>
          </a:prstGeom>
          <a:noFill/>
          <a:ln w="28575" cap="flat" cmpd="sng">
            <a:solidFill>
              <a:srgbClr val="5EB9C2"/>
            </a:solidFill>
            <a:prstDash val="dash"/>
            <a:round/>
            <a:headEnd type="none" w="sm" len="sm"/>
            <a:tailEnd type="none" w="sm" len="sm"/>
          </a:ln>
        </p:spPr>
        <p:txBody>
          <a:bodyPr spcFirstLastPara="1" wrap="square" lIns="91425" tIns="45700" rIns="91425" bIns="45700" anchor="t" anchorCtr="0">
            <a:spAutoFit/>
          </a:bodyPr>
          <a:lstStyle/>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Learn from the input data or from training examples and generalize from learned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By training the network, it tries to find a line, plane or a hyperplane which can correctly separate two classes by adjusting weights and biases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800100" marR="0" lvl="1"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The network configures itself to solve a problem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US" sz="2800"/>
              <a:t>Artificial Neural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a:t>
            </a:r>
            <a:r>
              <a:rPr lang="en-US" sz="3200" dirty="0">
                <a:solidFill>
                  <a:srgbClr val="3F3F3F"/>
                </a:solidFill>
                <a:latin typeface="Open Sans ExtraBold"/>
                <a:ea typeface="Open Sans ExtraBold"/>
                <a:cs typeface="Open Sans ExtraBold"/>
                <a:sym typeface="Open Sans ExtraBold"/>
              </a:rPr>
              <a:t>Backpropagation</a:t>
            </a:r>
            <a:r>
              <a:rPr lang="en-US" sz="3200" i="0" u="none" strike="noStrike" cap="none" dirty="0">
                <a:solidFill>
                  <a:srgbClr val="3F3F3F"/>
                </a:solidFill>
                <a:latin typeface="Open Sans ExtraBold"/>
                <a:ea typeface="Open Sans ExtraBold"/>
                <a:cs typeface="Open Sans ExtraBold"/>
                <a:sym typeface="Open Sans ExtraBold"/>
              </a:rPr>
              <a:t> Algorithm</a:t>
            </a:r>
            <a:endParaRPr dirty="0"/>
          </a:p>
        </p:txBody>
      </p:sp>
      <p:pic>
        <p:nvPicPr>
          <p:cNvPr id="870" name="Google Shape;870;p20"/>
          <p:cNvPicPr preferRelativeResize="0"/>
          <p:nvPr/>
        </p:nvPicPr>
        <p:blipFill rotWithShape="1">
          <a:blip r:embed="rId3">
            <a:alphaModFix/>
          </a:blip>
          <a:srcRect/>
          <a:stretch/>
        </p:blipFill>
        <p:spPr>
          <a:xfrm>
            <a:off x="3924525" y="780887"/>
            <a:ext cx="8520980" cy="365760"/>
          </a:xfrm>
          <a:prstGeom prst="rect">
            <a:avLst/>
          </a:prstGeom>
          <a:noFill/>
          <a:ln>
            <a:noFill/>
          </a:ln>
        </p:spPr>
      </p:pic>
      <p:sp>
        <p:nvSpPr>
          <p:cNvPr id="871" name="Google Shape;871;p20"/>
          <p:cNvSpPr/>
          <p:nvPr/>
        </p:nvSpPr>
        <p:spPr>
          <a:xfrm>
            <a:off x="957351"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Initialize the weights and the threshold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72" name="Google Shape;872;p20"/>
          <p:cNvSpPr/>
          <p:nvPr/>
        </p:nvSpPr>
        <p:spPr>
          <a:xfrm>
            <a:off x="2203367"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73" name="Google Shape;873;p20"/>
          <p:cNvSpPr/>
          <p:nvPr/>
        </p:nvSpPr>
        <p:spPr>
          <a:xfrm>
            <a:off x="5990869"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874" name="Google Shape;874;p20"/>
          <p:cNvGrpSpPr/>
          <p:nvPr/>
        </p:nvGrpSpPr>
        <p:grpSpPr>
          <a:xfrm>
            <a:off x="4679538" y="4740821"/>
            <a:ext cx="3060002" cy="3301742"/>
            <a:chOff x="4679538" y="4948641"/>
            <a:chExt cx="3060002" cy="3301742"/>
          </a:xfrm>
        </p:grpSpPr>
        <p:sp>
          <p:nvSpPr>
            <p:cNvPr id="875" name="Google Shape;875;p20"/>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rPr>
                <a:t>Let X be the input and Y be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76" name="Google Shape;876;p20"/>
            <p:cNvGrpSpPr/>
            <p:nvPr/>
          </p:nvGrpSpPr>
          <p:grpSpPr>
            <a:xfrm rot="-5400000">
              <a:off x="6046290" y="3581889"/>
              <a:ext cx="326495" cy="3060000"/>
              <a:chOff x="6205453" y="3110391"/>
              <a:chExt cx="326495" cy="3060000"/>
            </a:xfrm>
          </p:grpSpPr>
          <p:sp>
            <p:nvSpPr>
              <p:cNvPr id="877" name="Google Shape;877;p20"/>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878" name="Google Shape;878;p20"/>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sp>
        <p:nvSpPr>
          <p:cNvPr id="879" name="Google Shape;879;p20"/>
          <p:cNvSpPr/>
          <p:nvPr/>
        </p:nvSpPr>
        <p:spPr>
          <a:xfrm>
            <a:off x="9778371"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80" name="Google Shape;880;p20"/>
          <p:cNvSpPr/>
          <p:nvPr/>
        </p:nvSpPr>
        <p:spPr>
          <a:xfrm>
            <a:off x="13541134" y="4043713"/>
            <a:ext cx="446974" cy="446974"/>
          </a:xfrm>
          <a:prstGeom prst="ellipse">
            <a:avLst/>
          </a:pr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881" name="Google Shape;881;p20"/>
          <p:cNvSpPr/>
          <p:nvPr/>
        </p:nvSpPr>
        <p:spPr>
          <a:xfrm>
            <a:off x="4766624"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Provide the input and calculate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82" name="Google Shape;882;p20"/>
          <p:cNvSpPr/>
          <p:nvPr/>
        </p:nvSpPr>
        <p:spPr>
          <a:xfrm>
            <a:off x="8554126"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Update the weights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883" name="Google Shape;883;p20"/>
          <p:cNvSpPr/>
          <p:nvPr/>
        </p:nvSpPr>
        <p:spPr>
          <a:xfrm>
            <a:off x="12254544" y="2369986"/>
            <a:ext cx="2880000" cy="1440000"/>
          </a:xfrm>
          <a:prstGeom prst="roundRect">
            <a:avLst>
              <a:gd name="adj" fmla="val 10953"/>
            </a:avLst>
          </a:prstGeom>
          <a:solidFill>
            <a:srgbClr val="FFF2C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Repeat the initial steps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894" name="Google Shape;894;p20"/>
          <p:cNvGrpSpPr/>
          <p:nvPr/>
        </p:nvGrpSpPr>
        <p:grpSpPr>
          <a:xfrm>
            <a:off x="12254543" y="4740821"/>
            <a:ext cx="3060000" cy="3301742"/>
            <a:chOff x="12254543" y="4948641"/>
            <a:chExt cx="3060000" cy="3301742"/>
          </a:xfrm>
        </p:grpSpPr>
        <p:sp>
          <p:nvSpPr>
            <p:cNvPr id="895" name="Google Shape;895;p20"/>
            <p:cNvSpPr/>
            <p:nvPr/>
          </p:nvSpPr>
          <p:spPr>
            <a:xfrm>
              <a:off x="12254544" y="5268689"/>
              <a:ext cx="3060000" cy="2981694"/>
            </a:xfrm>
            <a:prstGeom prst="round2SameRect">
              <a:avLst>
                <a:gd name="adj1" fmla="val 0"/>
                <a:gd name="adj2" fmla="val 6126"/>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rPr>
                <a:t>The former steps are iterated continuously by changing the values of n till a considerable output is obtained</a:t>
              </a:r>
              <a:endParaRPr sz="2200" b="0" i="0" u="none" strike="noStrike" cap="none">
                <a:solidFill>
                  <a:srgbClr val="313131"/>
                </a:solidFill>
                <a:latin typeface="Open Sans" panose="020B0604020202020204" charset="0"/>
                <a:ea typeface="Open Sans" panose="020B0604020202020204" charset="0"/>
                <a:cs typeface="Open Sans" panose="020B0604020202020204" charset="0"/>
                <a:sym typeface="Open Sans"/>
              </a:endParaRPr>
            </a:p>
          </p:txBody>
        </p:sp>
        <p:grpSp>
          <p:nvGrpSpPr>
            <p:cNvPr id="896" name="Google Shape;896;p20"/>
            <p:cNvGrpSpPr/>
            <p:nvPr/>
          </p:nvGrpSpPr>
          <p:grpSpPr>
            <a:xfrm rot="-5400000">
              <a:off x="13621296" y="3581889"/>
              <a:ext cx="326495" cy="3060000"/>
              <a:chOff x="6205453" y="3110391"/>
              <a:chExt cx="326495" cy="3060000"/>
            </a:xfrm>
          </p:grpSpPr>
          <p:sp>
            <p:nvSpPr>
              <p:cNvPr id="897" name="Google Shape;897;p20"/>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898" name="Google Shape;898;p20"/>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cxnSp>
        <p:nvCxnSpPr>
          <p:cNvPr id="899" name="Google Shape;899;p20"/>
          <p:cNvCxnSpPr/>
          <p:nvPr/>
        </p:nvCxnSpPr>
        <p:spPr>
          <a:xfrm>
            <a:off x="457200" y="4267200"/>
            <a:ext cx="15798800" cy="0"/>
          </a:xfrm>
          <a:prstGeom prst="straightConnector1">
            <a:avLst/>
          </a:prstGeom>
          <a:noFill/>
          <a:ln w="76200" cap="flat" cmpd="sng">
            <a:solidFill>
              <a:schemeClr val="accent2"/>
            </a:solidFill>
            <a:prstDash val="solid"/>
            <a:miter lim="800000"/>
            <a:headEnd type="none" w="sm" len="sm"/>
            <a:tailEnd type="none" w="sm" len="sm"/>
          </a:ln>
        </p:spPr>
      </p:cxnSp>
      <p:grpSp>
        <p:nvGrpSpPr>
          <p:cNvPr id="33" name="Google Shape;874;p20">
            <a:extLst>
              <a:ext uri="{FF2B5EF4-FFF2-40B4-BE49-F238E27FC236}">
                <a16:creationId xmlns:a16="http://schemas.microsoft.com/office/drawing/2014/main" id="{5B056A50-A286-4E4F-962E-C864FCFB0AD0}"/>
              </a:ext>
            </a:extLst>
          </p:cNvPr>
          <p:cNvGrpSpPr/>
          <p:nvPr/>
        </p:nvGrpSpPr>
        <p:grpSpPr>
          <a:xfrm>
            <a:off x="896853" y="4720779"/>
            <a:ext cx="3060002" cy="3301742"/>
            <a:chOff x="4679538" y="4948641"/>
            <a:chExt cx="3060002" cy="3301742"/>
          </a:xfrm>
        </p:grpSpPr>
        <mc:AlternateContent xmlns:mc="http://schemas.openxmlformats.org/markup-compatibility/2006" xmlns:a14="http://schemas.microsoft.com/office/drawing/2010/main">
          <mc:Choice Requires="a14">
            <p:sp>
              <p:nvSpPr>
                <p:cNvPr id="34" name="Google Shape;875;p20">
                  <a:extLst>
                    <a:ext uri="{FF2B5EF4-FFF2-40B4-BE49-F238E27FC236}">
                      <a16:creationId xmlns:a16="http://schemas.microsoft.com/office/drawing/2014/main" id="{721D4FA2-5B72-4E98-9181-E1A7ED990303}"/>
                    </a:ext>
                  </a:extLst>
                </p:cNvPr>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dirty="0">
                      <a:solidFill>
                        <a:srgbClr val="313131"/>
                      </a:solidFill>
                      <a:latin typeface="Open Sans" panose="020B0604020202020204" charset="0"/>
                      <a:ea typeface="Open Sans" panose="020B0604020202020204" charset="0"/>
                      <a:cs typeface="Open Sans" panose="020B0604020202020204" charset="0"/>
                      <a:sym typeface="Open Sans"/>
                    </a:rPr>
                    <a:t>Let </a:t>
                  </a:r>
                  <a14:m>
                    <m:oMath xmlns:m="http://schemas.openxmlformats.org/officeDocument/2006/math">
                      <m:sSub>
                        <m:sSubPr>
                          <m:ctrlPr>
                            <a:rPr lang="en-US"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be the initial weight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mc:Choice>
          <mc:Fallback xmlns="">
            <p:sp>
              <p:nvSpPr>
                <p:cNvPr id="34" name="Google Shape;875;p20">
                  <a:extLst>
                    <a:ext uri="{FF2B5EF4-FFF2-40B4-BE49-F238E27FC236}">
                      <a16:creationId xmlns:a16="http://schemas.microsoft.com/office/drawing/2014/main" id="{721D4FA2-5B72-4E98-9181-E1A7ED990303}"/>
                    </a:ext>
                  </a:extLst>
                </p:cNvPr>
                <p:cNvSpPr>
                  <a:spLocks noRot="1" noChangeAspect="1" noMove="1" noResize="1" noEditPoints="1" noAdjustHandles="1" noChangeArrowheads="1" noChangeShapeType="1" noTextEdit="1"/>
                </p:cNvSpPr>
                <p:nvPr/>
              </p:nvSpPr>
              <p:spPr>
                <a:xfrm>
                  <a:off x="4679540" y="5268689"/>
                  <a:ext cx="3060000" cy="2981694"/>
                </a:xfrm>
                <a:prstGeom prst="round2SameRect">
                  <a:avLst>
                    <a:gd name="adj1" fmla="val 0"/>
                    <a:gd name="adj2" fmla="val 5849"/>
                  </a:avLst>
                </a:prstGeom>
                <a:blipFill>
                  <a:blip r:embed="rId4"/>
                  <a:stretch>
                    <a:fillRect/>
                  </a:stretch>
                </a:blipFill>
                <a:ln w="12700" cap="flat" cmpd="sng">
                  <a:solidFill>
                    <a:srgbClr val="BFBFBF"/>
                  </a:solidFill>
                  <a:prstDash val="solid"/>
                  <a:miter lim="800000"/>
                  <a:headEnd type="none" w="sm" len="sm"/>
                  <a:tailEnd type="none" w="sm" len="sm"/>
                </a:ln>
              </p:spPr>
              <p:txBody>
                <a:bodyPr/>
                <a:lstStyle/>
                <a:p>
                  <a:r>
                    <a:rPr lang="en-IN">
                      <a:noFill/>
                    </a:rPr>
                    <a:t> </a:t>
                  </a:r>
                </a:p>
              </p:txBody>
            </p:sp>
          </mc:Fallback>
        </mc:AlternateContent>
        <p:grpSp>
          <p:nvGrpSpPr>
            <p:cNvPr id="35" name="Google Shape;876;p20">
              <a:extLst>
                <a:ext uri="{FF2B5EF4-FFF2-40B4-BE49-F238E27FC236}">
                  <a16:creationId xmlns:a16="http://schemas.microsoft.com/office/drawing/2014/main" id="{B0ECA6D7-C9C5-4E66-8301-BB07B4711E0D}"/>
                </a:ext>
              </a:extLst>
            </p:cNvPr>
            <p:cNvGrpSpPr/>
            <p:nvPr/>
          </p:nvGrpSpPr>
          <p:grpSpPr>
            <a:xfrm rot="-5400000">
              <a:off x="6046290" y="3581889"/>
              <a:ext cx="326495" cy="3060000"/>
              <a:chOff x="6205453" y="3110391"/>
              <a:chExt cx="326495" cy="3060000"/>
            </a:xfrm>
          </p:grpSpPr>
          <p:sp>
            <p:nvSpPr>
              <p:cNvPr id="36" name="Google Shape;877;p20">
                <a:extLst>
                  <a:ext uri="{FF2B5EF4-FFF2-40B4-BE49-F238E27FC236}">
                    <a16:creationId xmlns:a16="http://schemas.microsoft.com/office/drawing/2014/main" id="{F184732C-ECC5-4F30-BFC1-46F9521C1156}"/>
                  </a:ext>
                </a:extLst>
              </p:cNvPr>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37" name="Google Shape;878;p20">
                <a:extLst>
                  <a:ext uri="{FF2B5EF4-FFF2-40B4-BE49-F238E27FC236}">
                    <a16:creationId xmlns:a16="http://schemas.microsoft.com/office/drawing/2014/main" id="{C16737BC-B3A7-4AB1-928A-B00EB474AFA3}"/>
                  </a:ext>
                </a:extLst>
              </p:cNvPr>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grpSp>
        <p:nvGrpSpPr>
          <p:cNvPr id="38" name="Google Shape;874;p20">
            <a:extLst>
              <a:ext uri="{FF2B5EF4-FFF2-40B4-BE49-F238E27FC236}">
                <a16:creationId xmlns:a16="http://schemas.microsoft.com/office/drawing/2014/main" id="{E2A67681-ABF7-48DB-AB46-33DEC53B3C7D}"/>
              </a:ext>
            </a:extLst>
          </p:cNvPr>
          <p:cNvGrpSpPr/>
          <p:nvPr/>
        </p:nvGrpSpPr>
        <p:grpSpPr>
          <a:xfrm>
            <a:off x="8471857" y="4740821"/>
            <a:ext cx="3060002" cy="3301742"/>
            <a:chOff x="4679538" y="4948641"/>
            <a:chExt cx="3060002" cy="3301742"/>
          </a:xfrm>
        </p:grpSpPr>
        <mc:AlternateContent xmlns:mc="http://schemas.openxmlformats.org/markup-compatibility/2006" xmlns:a14="http://schemas.microsoft.com/office/drawing/2010/main">
          <mc:Choice Requires="a14">
            <p:sp>
              <p:nvSpPr>
                <p:cNvPr id="39" name="Google Shape;875;p20">
                  <a:extLst>
                    <a:ext uri="{FF2B5EF4-FFF2-40B4-BE49-F238E27FC236}">
                      <a16:creationId xmlns:a16="http://schemas.microsoft.com/office/drawing/2014/main" id="{23A318E2-0ECD-44EF-B839-0CC00E3100EB}"/>
                    </a:ext>
                  </a:extLst>
                </p:cNvPr>
                <p:cNvSpPr/>
                <p:nvPr/>
              </p:nvSpPr>
              <p:spPr>
                <a:xfrm>
                  <a:off x="4679540" y="5268689"/>
                  <a:ext cx="3060000" cy="2981694"/>
                </a:xfrm>
                <a:prstGeom prst="round2SameRect">
                  <a:avLst>
                    <a:gd name="adj1" fmla="val 0"/>
                    <a:gd name="adj2" fmla="val 5849"/>
                  </a:avLst>
                </a:prstGeom>
                <a:solidFill>
                  <a:srgbClr val="F2F2F2"/>
                </a:solidFill>
                <a:ln w="12700" cap="flat" cmpd="sng">
                  <a:solidFill>
                    <a:srgbClr val="BFBFBF"/>
                  </a:solidFill>
                  <a:prstDash val="solid"/>
                  <a:miter lim="800000"/>
                  <a:headEnd type="none" w="sm" len="sm"/>
                  <a:tailEnd type="none" w="sm" len="sm"/>
                </a:ln>
              </p:spPr>
              <p:txBody>
                <a:bodyPr spcFirstLastPara="1" wrap="square" lIns="180000" tIns="180000" rIns="108000" bIns="0" anchor="t" anchorCtr="0">
                  <a:noAutofit/>
                </a:bodyPr>
                <a:lstStyle/>
                <a:p>
                  <a:pPr lvl="0" algn="ctr">
                    <a:buSzPts val="2000"/>
                  </a:pPr>
                  <a14:m>
                    <m:oMath xmlns:m="http://schemas.openxmlformats.org/officeDocument/2006/math">
                      <m:sSub>
                        <m:sSubPr>
                          <m:ctrlPr>
                            <a:rPr lang="en-US"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b="0" i="1" u="none" strike="noStrike" cap="none" smtClean="0">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(t+1) = </a:t>
                  </a:r>
                  <a14:m>
                    <m:oMath xmlns:m="http://schemas.openxmlformats.org/officeDocument/2006/math">
                      <m:sSub>
                        <m:sSubPr>
                          <m:ctrlPr>
                            <a:rPr lang="en-US" sz="2200" i="1">
                              <a:solidFill>
                                <a:srgbClr val="313131"/>
                              </a:solidFill>
                              <a:latin typeface="Cambria Math" panose="02040503050406030204" pitchFamily="18" charset="0"/>
                              <a:ea typeface="Open Sans" panose="020B0604020202020204" charset="0"/>
                              <a:cs typeface="Open Sans" panose="020B0604020202020204" charset="0"/>
                              <a:sym typeface="Open Sans"/>
                            </a:rPr>
                          </m:ctrlPr>
                        </m:sSubPr>
                        <m:e>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𝑊</m:t>
                          </m:r>
                        </m:e>
                        <m:sub>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𝑖</m:t>
                          </m:r>
                          <m:r>
                            <a:rPr lang="en-IN" sz="2200" i="1">
                              <a:solidFill>
                                <a:srgbClr val="313131"/>
                              </a:solidFill>
                              <a:latin typeface="Cambria Math" panose="02040503050406030204" pitchFamily="18" charset="0"/>
                              <a:ea typeface="Open Sans" panose="020B0604020202020204" charset="0"/>
                              <a:cs typeface="Open Sans" panose="020B0604020202020204" charset="0"/>
                              <a:sym typeface="Open Sans"/>
                            </a:rPr>
                            <m:t> </m:t>
                          </m:r>
                        </m:sub>
                      </m:sSub>
                    </m:oMath>
                  </a14:m>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(t) +n(d-y)X, where d is the desired output and y is the actual output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mc:Choice>
          <mc:Fallback xmlns="">
            <p:sp>
              <p:nvSpPr>
                <p:cNvPr id="39" name="Google Shape;875;p20">
                  <a:extLst>
                    <a:ext uri="{FF2B5EF4-FFF2-40B4-BE49-F238E27FC236}">
                      <a16:creationId xmlns:a16="http://schemas.microsoft.com/office/drawing/2014/main" id="{23A318E2-0ECD-44EF-B839-0CC00E3100EB}"/>
                    </a:ext>
                  </a:extLst>
                </p:cNvPr>
                <p:cNvSpPr>
                  <a:spLocks noRot="1" noChangeAspect="1" noMove="1" noResize="1" noEditPoints="1" noAdjustHandles="1" noChangeArrowheads="1" noChangeShapeType="1" noTextEdit="1"/>
                </p:cNvSpPr>
                <p:nvPr/>
              </p:nvSpPr>
              <p:spPr>
                <a:xfrm>
                  <a:off x="4679540" y="5268689"/>
                  <a:ext cx="3060000" cy="2981694"/>
                </a:xfrm>
                <a:prstGeom prst="round2SameRect">
                  <a:avLst>
                    <a:gd name="adj1" fmla="val 0"/>
                    <a:gd name="adj2" fmla="val 5849"/>
                  </a:avLst>
                </a:prstGeom>
                <a:blipFill>
                  <a:blip r:embed="rId5"/>
                  <a:stretch>
                    <a:fillRect r="-1587"/>
                  </a:stretch>
                </a:blipFill>
                <a:ln w="12700" cap="flat" cmpd="sng">
                  <a:solidFill>
                    <a:srgbClr val="BFBFBF"/>
                  </a:solidFill>
                  <a:prstDash val="solid"/>
                  <a:miter lim="800000"/>
                  <a:headEnd type="none" w="sm" len="sm"/>
                  <a:tailEnd type="none" w="sm" len="sm"/>
                </a:ln>
              </p:spPr>
              <p:txBody>
                <a:bodyPr/>
                <a:lstStyle/>
                <a:p>
                  <a:r>
                    <a:rPr lang="en-IN">
                      <a:noFill/>
                    </a:rPr>
                    <a:t> </a:t>
                  </a:r>
                </a:p>
              </p:txBody>
            </p:sp>
          </mc:Fallback>
        </mc:AlternateContent>
        <p:grpSp>
          <p:nvGrpSpPr>
            <p:cNvPr id="40" name="Google Shape;876;p20">
              <a:extLst>
                <a:ext uri="{FF2B5EF4-FFF2-40B4-BE49-F238E27FC236}">
                  <a16:creationId xmlns:a16="http://schemas.microsoft.com/office/drawing/2014/main" id="{E6478D3C-F86E-43D3-B98B-4B452A95E4FA}"/>
                </a:ext>
              </a:extLst>
            </p:cNvPr>
            <p:cNvGrpSpPr/>
            <p:nvPr/>
          </p:nvGrpSpPr>
          <p:grpSpPr>
            <a:xfrm rot="-5400000">
              <a:off x="6046290" y="3581889"/>
              <a:ext cx="326495" cy="3060000"/>
              <a:chOff x="6205453" y="3110391"/>
              <a:chExt cx="326495" cy="3060000"/>
            </a:xfrm>
          </p:grpSpPr>
          <p:sp>
            <p:nvSpPr>
              <p:cNvPr id="41" name="Google Shape;877;p20">
                <a:extLst>
                  <a:ext uri="{FF2B5EF4-FFF2-40B4-BE49-F238E27FC236}">
                    <a16:creationId xmlns:a16="http://schemas.microsoft.com/office/drawing/2014/main" id="{89284005-5404-4E7B-948F-6B00FD8709F8}"/>
                  </a:ext>
                </a:extLst>
              </p:cNvPr>
              <p:cNvSpPr/>
              <p:nvPr/>
            </p:nvSpPr>
            <p:spPr>
              <a:xfrm rot="-5400000">
                <a:off x="4720069" y="4595775"/>
                <a:ext cx="3060000" cy="89232"/>
              </a:xfrm>
              <a:prstGeom prst="rect">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42" name="Google Shape;878;p20">
                <a:extLst>
                  <a:ext uri="{FF2B5EF4-FFF2-40B4-BE49-F238E27FC236}">
                    <a16:creationId xmlns:a16="http://schemas.microsoft.com/office/drawing/2014/main" id="{EDE09F3E-36A6-438C-B424-B68097445230}"/>
                  </a:ext>
                </a:extLst>
              </p:cNvPr>
              <p:cNvSpPr/>
              <p:nvPr/>
            </p:nvSpPr>
            <p:spPr>
              <a:xfrm rot="5400000">
                <a:off x="6218782" y="4530717"/>
                <a:ext cx="406988" cy="219345"/>
              </a:xfrm>
              <a:prstGeom prst="triangle">
                <a:avLst>
                  <a:gd name="adj" fmla="val 50000"/>
                </a:avLst>
              </a:prstGeom>
              <a:solidFill>
                <a:srgbClr val="A5A5A5"/>
              </a:solidFill>
              <a:ln w="12700"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Error Landscape</a:t>
            </a:r>
            <a:endParaRPr/>
          </a:p>
        </p:txBody>
      </p:sp>
      <p:pic>
        <p:nvPicPr>
          <p:cNvPr id="906" name="Google Shape;906;p21"/>
          <p:cNvPicPr preferRelativeResize="0"/>
          <p:nvPr/>
        </p:nvPicPr>
        <p:blipFill rotWithShape="1">
          <a:blip r:embed="rId3">
            <a:alphaModFix/>
          </a:blip>
          <a:srcRect/>
          <a:stretch/>
        </p:blipFill>
        <p:spPr>
          <a:xfrm>
            <a:off x="4984046" y="780887"/>
            <a:ext cx="6401938" cy="365760"/>
          </a:xfrm>
          <a:prstGeom prst="rect">
            <a:avLst/>
          </a:prstGeom>
          <a:noFill/>
          <a:ln>
            <a:noFill/>
          </a:ln>
        </p:spPr>
      </p:pic>
      <p:grpSp>
        <p:nvGrpSpPr>
          <p:cNvPr id="907" name="Google Shape;907;p21"/>
          <p:cNvGrpSpPr/>
          <p:nvPr/>
        </p:nvGrpSpPr>
        <p:grpSpPr>
          <a:xfrm>
            <a:off x="2479045" y="2939083"/>
            <a:ext cx="10159995" cy="6020801"/>
            <a:chOff x="378513" y="2057400"/>
            <a:chExt cx="6419162" cy="3803988"/>
          </a:xfrm>
        </p:grpSpPr>
        <p:cxnSp>
          <p:nvCxnSpPr>
            <p:cNvPr id="908" name="Google Shape;908;p21"/>
            <p:cNvCxnSpPr/>
            <p:nvPr/>
          </p:nvCxnSpPr>
          <p:spPr>
            <a:xfrm>
              <a:off x="1997075" y="2057400"/>
              <a:ext cx="0" cy="3276600"/>
            </a:xfrm>
            <a:prstGeom prst="straightConnector1">
              <a:avLst/>
            </a:prstGeom>
            <a:noFill/>
            <a:ln w="28575" cap="flat" cmpd="sng">
              <a:solidFill>
                <a:srgbClr val="00BAF5"/>
              </a:solidFill>
              <a:prstDash val="solid"/>
              <a:round/>
              <a:headEnd type="none" w="sm" len="sm"/>
              <a:tailEnd type="none" w="sm" len="sm"/>
            </a:ln>
          </p:spPr>
        </p:cxnSp>
        <p:cxnSp>
          <p:nvCxnSpPr>
            <p:cNvPr id="909" name="Google Shape;909;p21"/>
            <p:cNvCxnSpPr/>
            <p:nvPr/>
          </p:nvCxnSpPr>
          <p:spPr>
            <a:xfrm>
              <a:off x="1997075" y="5334000"/>
              <a:ext cx="4800600" cy="0"/>
            </a:xfrm>
            <a:prstGeom prst="straightConnector1">
              <a:avLst/>
            </a:prstGeom>
            <a:noFill/>
            <a:ln w="28575" cap="flat" cmpd="sng">
              <a:solidFill>
                <a:srgbClr val="00BAF5"/>
              </a:solidFill>
              <a:prstDash val="solid"/>
              <a:round/>
              <a:headEnd type="none" w="sm" len="sm"/>
              <a:tailEnd type="none" w="sm" len="sm"/>
            </a:ln>
          </p:spPr>
        </p:cxnSp>
        <p:sp>
          <p:nvSpPr>
            <p:cNvPr id="910" name="Google Shape;910;p21"/>
            <p:cNvSpPr/>
            <p:nvPr/>
          </p:nvSpPr>
          <p:spPr>
            <a:xfrm>
              <a:off x="2225675" y="2882900"/>
              <a:ext cx="4114800" cy="2286000"/>
            </a:xfrm>
            <a:custGeom>
              <a:avLst/>
              <a:gdLst/>
              <a:ahLst/>
              <a:cxnLst/>
              <a:rect l="l" t="t" r="r" b="b"/>
              <a:pathLst>
                <a:path w="2592" h="1440" extrusionOk="0">
                  <a:moveTo>
                    <a:pt x="0" y="56"/>
                  </a:moveTo>
                  <a:cubicBezTo>
                    <a:pt x="128" y="348"/>
                    <a:pt x="256" y="640"/>
                    <a:pt x="336" y="728"/>
                  </a:cubicBezTo>
                  <a:cubicBezTo>
                    <a:pt x="416" y="816"/>
                    <a:pt x="424" y="488"/>
                    <a:pt x="480" y="584"/>
                  </a:cubicBezTo>
                  <a:cubicBezTo>
                    <a:pt x="536" y="680"/>
                    <a:pt x="608" y="1384"/>
                    <a:pt x="672" y="1304"/>
                  </a:cubicBezTo>
                  <a:cubicBezTo>
                    <a:pt x="736" y="1224"/>
                    <a:pt x="800" y="208"/>
                    <a:pt x="864" y="104"/>
                  </a:cubicBezTo>
                  <a:cubicBezTo>
                    <a:pt x="928" y="0"/>
                    <a:pt x="960" y="672"/>
                    <a:pt x="1056" y="680"/>
                  </a:cubicBezTo>
                  <a:cubicBezTo>
                    <a:pt x="1152" y="688"/>
                    <a:pt x="1304" y="40"/>
                    <a:pt x="1440" y="152"/>
                  </a:cubicBezTo>
                  <a:cubicBezTo>
                    <a:pt x="1576" y="264"/>
                    <a:pt x="1752" y="1264"/>
                    <a:pt x="1872" y="1352"/>
                  </a:cubicBezTo>
                  <a:cubicBezTo>
                    <a:pt x="1992" y="1440"/>
                    <a:pt x="2088" y="784"/>
                    <a:pt x="2160" y="680"/>
                  </a:cubicBezTo>
                  <a:cubicBezTo>
                    <a:pt x="2232" y="576"/>
                    <a:pt x="2232" y="808"/>
                    <a:pt x="2304" y="728"/>
                  </a:cubicBezTo>
                  <a:cubicBezTo>
                    <a:pt x="2376" y="648"/>
                    <a:pt x="2484" y="424"/>
                    <a:pt x="2592" y="200"/>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911" name="Google Shape;911;p21"/>
            <p:cNvCxnSpPr/>
            <p:nvPr/>
          </p:nvCxnSpPr>
          <p:spPr>
            <a:xfrm>
              <a:off x="1997075" y="4724400"/>
              <a:ext cx="4800600" cy="0"/>
            </a:xfrm>
            <a:prstGeom prst="straightConnector1">
              <a:avLst/>
            </a:prstGeom>
            <a:noFill/>
            <a:ln w="28575" cap="flat" cmpd="sng">
              <a:solidFill>
                <a:srgbClr val="FFC313"/>
              </a:solidFill>
              <a:prstDash val="dash"/>
              <a:round/>
              <a:headEnd type="none" w="sm" len="sm"/>
              <a:tailEnd type="none" w="sm" len="sm"/>
            </a:ln>
          </p:spPr>
        </p:cxnSp>
        <p:sp>
          <p:nvSpPr>
            <p:cNvPr id="912" name="Google Shape;912;p21"/>
            <p:cNvSpPr txBox="1"/>
            <p:nvPr/>
          </p:nvSpPr>
          <p:spPr>
            <a:xfrm>
              <a:off x="378513" y="2616200"/>
              <a:ext cx="1618561" cy="9139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SSE: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Sum Squared Error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 (</a:t>
              </a:r>
              <a:r>
                <a:rPr lang="en-US" sz="2200" b="1" i="1"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t</a:t>
              </a:r>
              <a:r>
                <a:rPr lang="en-US" sz="2200" b="1" i="1" u="none" strike="noStrike" cap="none" baseline="-25000" dirty="0" err="1">
                  <a:solidFill>
                    <a:srgbClr val="595959"/>
                  </a:solidFill>
                  <a:latin typeface="Open Sans" panose="020B0604020202020204" charset="0"/>
                  <a:ea typeface="Open Sans" panose="020B0604020202020204" charset="0"/>
                  <a:cs typeface="Open Sans" panose="020B0604020202020204" charset="0"/>
                  <a:sym typeface="Open Sans"/>
                </a:rPr>
                <a:t>i</a:t>
              </a:r>
              <a:r>
                <a:rPr lang="en-US" sz="2200" b="1" i="1"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 </a:t>
              </a:r>
              <a:r>
                <a:rPr lang="en-US" sz="2200" b="1" i="1"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z</a:t>
              </a:r>
              <a:r>
                <a:rPr lang="en-US" sz="2200" b="1" i="1" u="none" strike="noStrike" cap="none" baseline="-25000" dirty="0" err="1">
                  <a:solidFill>
                    <a:srgbClr val="595959"/>
                  </a:solidFill>
                  <a:latin typeface="Open Sans" panose="020B0604020202020204" charset="0"/>
                  <a:ea typeface="Open Sans" panose="020B0604020202020204" charset="0"/>
                  <a:cs typeface="Open Sans" panose="020B0604020202020204" charset="0"/>
                  <a:sym typeface="Open Sans"/>
                </a:rPr>
                <a:t>i</a:t>
              </a: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r>
                <a:rPr lang="en-US" sz="2200" b="1" i="0" u="none" strike="noStrike" cap="none" baseline="30000" dirty="0">
                  <a:solidFill>
                    <a:srgbClr val="595959"/>
                  </a:solidFill>
                  <a:latin typeface="Open Sans" panose="020B0604020202020204" charset="0"/>
                  <a:ea typeface="Open Sans" panose="020B0604020202020204" charset="0"/>
                  <a:cs typeface="Open Sans" panose="020B0604020202020204" charset="0"/>
                  <a:sym typeface="Open Sans"/>
                </a:rPr>
                <a:t>2</a:t>
              </a:r>
              <a:endParaRPr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913" name="Google Shape;913;p21"/>
            <p:cNvSpPr txBox="1"/>
            <p:nvPr/>
          </p:nvSpPr>
          <p:spPr>
            <a:xfrm>
              <a:off x="1600200" y="4994275"/>
              <a:ext cx="209850" cy="272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0</a:t>
              </a:r>
              <a:endParaRPr sz="2200" b="0" i="0" u="none" strike="noStrike" cap="none" dirty="0">
                <a:solidFill>
                  <a:srgbClr val="000000"/>
                </a:solidFill>
                <a:latin typeface="Arial"/>
                <a:ea typeface="Arial"/>
                <a:cs typeface="Arial"/>
                <a:sym typeface="Arial"/>
              </a:endParaRPr>
            </a:p>
          </p:txBody>
        </p:sp>
        <p:sp>
          <p:nvSpPr>
            <p:cNvPr id="914" name="Google Shape;914;p21"/>
            <p:cNvSpPr txBox="1"/>
            <p:nvPr/>
          </p:nvSpPr>
          <p:spPr>
            <a:xfrm>
              <a:off x="3429000" y="2159000"/>
              <a:ext cx="1333398" cy="48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Error Landscape</a:t>
              </a:r>
              <a:endParaRPr sz="2200" b="0" i="0" u="none" strike="noStrike" cap="none" dirty="0">
                <a:solidFill>
                  <a:srgbClr val="000000"/>
                </a:solidFill>
                <a:latin typeface="Arial"/>
                <a:ea typeface="Arial"/>
                <a:cs typeface="Arial"/>
                <a:sym typeface="Arial"/>
              </a:endParaRPr>
            </a:p>
          </p:txBody>
        </p:sp>
        <p:sp>
          <p:nvSpPr>
            <p:cNvPr id="915" name="Google Shape;915;p21"/>
            <p:cNvSpPr txBox="1"/>
            <p:nvPr/>
          </p:nvSpPr>
          <p:spPr>
            <a:xfrm>
              <a:off x="3565525" y="5375275"/>
              <a:ext cx="1200034" cy="4861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Weight Values</a:t>
              </a:r>
              <a:endParaRPr sz="2200" b="0" i="0" u="none" strike="noStrike" cap="none" dirty="0">
                <a:solidFill>
                  <a:srgbClr val="000000"/>
                </a:solidFill>
                <a:latin typeface="Arial"/>
                <a:ea typeface="Arial"/>
                <a:cs typeface="Arial"/>
                <a:sym typeface="Arial"/>
              </a:endParaRPr>
            </a:p>
          </p:txBody>
        </p:sp>
      </p:grpSp>
      <p:sp>
        <p:nvSpPr>
          <p:cNvPr id="916" name="Google Shape;916;p21"/>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The objective is to minimize the SSE (Sum Squared Error)</a:t>
            </a: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Deriving a Gradient Descent or Ascent Algorithm</a:t>
            </a:r>
            <a:endParaRPr/>
          </a:p>
        </p:txBody>
      </p:sp>
      <p:pic>
        <p:nvPicPr>
          <p:cNvPr id="923" name="Google Shape;923;p22"/>
          <p:cNvPicPr preferRelativeResize="0"/>
          <p:nvPr/>
        </p:nvPicPr>
        <p:blipFill rotWithShape="1">
          <a:blip r:embed="rId3">
            <a:alphaModFix/>
          </a:blip>
          <a:srcRect/>
          <a:stretch/>
        </p:blipFill>
        <p:spPr>
          <a:xfrm>
            <a:off x="1323453" y="780887"/>
            <a:ext cx="13723125" cy="365760"/>
          </a:xfrm>
          <a:prstGeom prst="rect">
            <a:avLst/>
          </a:prstGeom>
          <a:noFill/>
          <a:ln>
            <a:noFill/>
          </a:ln>
        </p:spPr>
      </p:pic>
      <p:sp>
        <p:nvSpPr>
          <p:cNvPr id="924" name="Google Shape;924;p22"/>
          <p:cNvSpPr/>
          <p:nvPr/>
        </p:nvSpPr>
        <p:spPr>
          <a:xfrm>
            <a:off x="2250878" y="1468131"/>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The idea of the algorithm is to decrease overall error (or other objective function) each time a weight is changed.</a:t>
            </a:r>
            <a:endParaRPr sz="2200" b="0" i="0" u="none" strike="noStrike" cap="none">
              <a:solidFill>
                <a:srgbClr val="000000"/>
              </a:solidFill>
              <a:latin typeface="Arial"/>
              <a:ea typeface="Arial"/>
              <a:cs typeface="Arial"/>
              <a:sym typeface="Arial"/>
            </a:endParaRPr>
          </a:p>
        </p:txBody>
      </p:sp>
      <p:sp>
        <p:nvSpPr>
          <p:cNvPr id="925" name="Google Shape;925;p22"/>
          <p:cNvSpPr/>
          <p:nvPr/>
        </p:nvSpPr>
        <p:spPr>
          <a:xfrm>
            <a:off x="2295025" y="3302209"/>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Look at local gradient: the direction of largest change.</a:t>
            </a:r>
            <a:endParaRPr sz="2200" b="0" i="0" u="none" strike="noStrike" cap="none">
              <a:solidFill>
                <a:srgbClr val="000000"/>
              </a:solidFill>
              <a:latin typeface="Arial"/>
              <a:ea typeface="Arial"/>
              <a:cs typeface="Arial"/>
              <a:sym typeface="Arial"/>
            </a:endParaRPr>
          </a:p>
        </p:txBody>
      </p:sp>
      <p:sp>
        <p:nvSpPr>
          <p:cNvPr id="926" name="Google Shape;926;p22"/>
          <p:cNvSpPr/>
          <p:nvPr/>
        </p:nvSpPr>
        <p:spPr>
          <a:xfrm>
            <a:off x="1855919" y="3306680"/>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27" name="Google Shape;927;p22"/>
          <p:cNvSpPr/>
          <p:nvPr/>
        </p:nvSpPr>
        <p:spPr>
          <a:xfrm>
            <a:off x="1811772" y="1472602"/>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28" name="Google Shape;928;p22"/>
          <p:cNvSpPr/>
          <p:nvPr/>
        </p:nvSpPr>
        <p:spPr>
          <a:xfrm>
            <a:off x="2250878" y="5178131"/>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Take a step in that direction such that the step size is proportional to gradient.</a:t>
            </a:r>
            <a:endParaRPr sz="2200" b="0" i="0" u="none" strike="noStrike" cap="none">
              <a:solidFill>
                <a:srgbClr val="000000"/>
              </a:solidFill>
              <a:latin typeface="Arial"/>
              <a:ea typeface="Arial"/>
              <a:cs typeface="Arial"/>
              <a:sym typeface="Arial"/>
            </a:endParaRPr>
          </a:p>
        </p:txBody>
      </p:sp>
      <p:sp>
        <p:nvSpPr>
          <p:cNvPr id="929" name="Google Shape;929;p22"/>
          <p:cNvSpPr/>
          <p:nvPr/>
        </p:nvSpPr>
        <p:spPr>
          <a:xfrm>
            <a:off x="2295025" y="7016680"/>
            <a:ext cx="12436975" cy="1201899"/>
          </a:xfrm>
          <a:custGeom>
            <a:avLst/>
            <a:gdLst/>
            <a:ahLst/>
            <a:cxnLst/>
            <a:rect l="l" t="t" r="r" b="b"/>
            <a:pathLst>
              <a:path w="8392040" h="589491" extrusionOk="0">
                <a:moveTo>
                  <a:pt x="3414" y="98250"/>
                </a:moveTo>
                <a:cubicBezTo>
                  <a:pt x="3414" y="43988"/>
                  <a:pt x="-16098" y="0"/>
                  <a:pt x="38164" y="0"/>
                </a:cubicBezTo>
                <a:lnTo>
                  <a:pt x="8293790" y="0"/>
                </a:lnTo>
                <a:cubicBezTo>
                  <a:pt x="8348052" y="0"/>
                  <a:pt x="8392040" y="43988"/>
                  <a:pt x="8392040" y="98250"/>
                </a:cubicBezTo>
                <a:lnTo>
                  <a:pt x="8392040" y="491241"/>
                </a:lnTo>
                <a:cubicBezTo>
                  <a:pt x="8392040" y="545503"/>
                  <a:pt x="8348052" y="589491"/>
                  <a:pt x="8293790" y="589491"/>
                </a:cubicBezTo>
                <a:lnTo>
                  <a:pt x="44514" y="589491"/>
                </a:lnTo>
                <a:cubicBezTo>
                  <a:pt x="-9748" y="589491"/>
                  <a:pt x="3414" y="545503"/>
                  <a:pt x="3414" y="491241"/>
                </a:cubicBezTo>
                <a:lnTo>
                  <a:pt x="3414" y="98250"/>
                </a:lnTo>
                <a:close/>
              </a:path>
            </a:pathLst>
          </a:custGeom>
          <a:solidFill>
            <a:srgbClr val="D8D8D8"/>
          </a:soli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333333"/>
                </a:solidFill>
                <a:latin typeface="Open Sans"/>
                <a:ea typeface="Open Sans"/>
                <a:cs typeface="Open Sans"/>
                <a:sym typeface="Open Sans"/>
              </a:rPr>
              <a:t>Gradient descent tends to yield much faster convergence to maximum.</a:t>
            </a:r>
            <a:endParaRPr sz="2200" b="0" i="0" u="none" strike="noStrike" cap="none">
              <a:solidFill>
                <a:srgbClr val="000000"/>
              </a:solidFill>
              <a:latin typeface="Arial"/>
              <a:ea typeface="Arial"/>
              <a:cs typeface="Arial"/>
              <a:sym typeface="Arial"/>
            </a:endParaRPr>
          </a:p>
        </p:txBody>
      </p:sp>
      <p:sp>
        <p:nvSpPr>
          <p:cNvPr id="930" name="Google Shape;930;p22"/>
          <p:cNvSpPr/>
          <p:nvPr/>
        </p:nvSpPr>
        <p:spPr>
          <a:xfrm>
            <a:off x="1855919" y="7021151"/>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
        <p:nvSpPr>
          <p:cNvPr id="931" name="Google Shape;931;p22"/>
          <p:cNvSpPr/>
          <p:nvPr/>
        </p:nvSpPr>
        <p:spPr>
          <a:xfrm>
            <a:off x="1811772" y="5182602"/>
            <a:ext cx="483253" cy="1197428"/>
          </a:xfrm>
          <a:prstGeom prst="roundRect">
            <a:avLst>
              <a:gd name="adj" fmla="val 50000"/>
            </a:avLst>
          </a:prstGeom>
          <a:solidFill>
            <a:srgbClr val="3F97C0"/>
          </a:solidFill>
          <a:ln w="571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43"/>
              <a:buFont typeface="Arial"/>
              <a:buNone/>
            </a:pPr>
            <a:endParaRPr sz="1843"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23"/>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8" name="Google Shape;938;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01</a:t>
            </a:r>
            <a:endParaRPr/>
          </a:p>
        </p:txBody>
      </p:sp>
      <p:pic>
        <p:nvPicPr>
          <p:cNvPr id="939" name="Google Shape;939;p23"/>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940" name="Google Shape;940;p23"/>
          <p:cNvGrpSpPr/>
          <p:nvPr/>
        </p:nvGrpSpPr>
        <p:grpSpPr>
          <a:xfrm>
            <a:off x="3957147" y="3156426"/>
            <a:ext cx="8636173" cy="4012247"/>
            <a:chOff x="3530427" y="3237706"/>
            <a:chExt cx="8636173" cy="4012247"/>
          </a:xfrm>
        </p:grpSpPr>
        <p:sp>
          <p:nvSpPr>
            <p:cNvPr id="941" name="Google Shape;941;p23"/>
            <p:cNvSpPr/>
            <p:nvPr/>
          </p:nvSpPr>
          <p:spPr>
            <a:xfrm>
              <a:off x="5308600" y="3618706"/>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42" name="Google Shape;942;p23"/>
            <p:cNvCxnSpPr/>
            <p:nvPr/>
          </p:nvCxnSpPr>
          <p:spPr>
            <a:xfrm>
              <a:off x="4165600" y="6742906"/>
              <a:ext cx="6934200" cy="0"/>
            </a:xfrm>
            <a:prstGeom prst="straightConnector1">
              <a:avLst/>
            </a:prstGeom>
            <a:noFill/>
            <a:ln w="28575" cap="flat" cmpd="sng">
              <a:solidFill>
                <a:srgbClr val="00BAF5"/>
              </a:solidFill>
              <a:prstDash val="solid"/>
              <a:round/>
              <a:headEnd type="none" w="sm" len="sm"/>
              <a:tailEnd type="triangle" w="med" len="med"/>
            </a:ln>
          </p:spPr>
        </p:cxnSp>
        <p:sp>
          <p:nvSpPr>
            <p:cNvPr id="943" name="Google Shape;943;p23"/>
            <p:cNvSpPr txBox="1"/>
            <p:nvPr/>
          </p:nvSpPr>
          <p:spPr>
            <a:xfrm>
              <a:off x="5461000" y="6819106"/>
              <a:ext cx="2285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44" name="Google Shape;944;p23"/>
            <p:cNvCxnSpPr/>
            <p:nvPr/>
          </p:nvCxnSpPr>
          <p:spPr>
            <a:xfrm rot="10800000">
              <a:off x="4927600" y="3237706"/>
              <a:ext cx="0" cy="3810000"/>
            </a:xfrm>
            <a:prstGeom prst="straightConnector1">
              <a:avLst/>
            </a:prstGeom>
            <a:noFill/>
            <a:ln w="28575" cap="flat" cmpd="sng">
              <a:solidFill>
                <a:srgbClr val="00BAF5"/>
              </a:solidFill>
              <a:prstDash val="solid"/>
              <a:round/>
              <a:headEnd type="none" w="sm" len="sm"/>
              <a:tailEnd type="triangle" w="med" len="med"/>
            </a:ln>
          </p:spPr>
        </p:cxnSp>
        <p:sp>
          <p:nvSpPr>
            <p:cNvPr id="945" name="Google Shape;945;p23"/>
            <p:cNvSpPr txBox="1"/>
            <p:nvPr/>
          </p:nvSpPr>
          <p:spPr>
            <a:xfrm>
              <a:off x="3530427" y="399970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946" name="Google Shape;946;p23"/>
            <p:cNvSpPr/>
            <p:nvPr/>
          </p:nvSpPr>
          <p:spPr>
            <a:xfrm>
              <a:off x="6680200" y="4990306"/>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47" name="Google Shape;947;p23"/>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Initialize a random starting point</a:t>
            </a:r>
            <a:endParaRPr sz="22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24"/>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4" name="Google Shape;954;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02</a:t>
            </a:r>
            <a:endParaRPr/>
          </a:p>
        </p:txBody>
      </p:sp>
      <p:pic>
        <p:nvPicPr>
          <p:cNvPr id="955" name="Google Shape;955;p24"/>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56" name="Google Shape;956;p24"/>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Take a step in the direction of the largest increase</a:t>
            </a:r>
            <a:endParaRPr sz="2200" b="0" i="0" u="none" strike="noStrike" cap="none" dirty="0">
              <a:solidFill>
                <a:srgbClr val="000000"/>
              </a:solidFill>
              <a:latin typeface="Arial"/>
              <a:ea typeface="Arial"/>
              <a:cs typeface="Arial"/>
              <a:sym typeface="Arial"/>
            </a:endParaRPr>
          </a:p>
        </p:txBody>
      </p:sp>
      <p:grpSp>
        <p:nvGrpSpPr>
          <p:cNvPr id="957" name="Google Shape;957;p24"/>
          <p:cNvGrpSpPr/>
          <p:nvPr/>
        </p:nvGrpSpPr>
        <p:grpSpPr>
          <a:xfrm>
            <a:off x="4597140" y="3162601"/>
            <a:ext cx="8001000" cy="4012247"/>
            <a:chOff x="4576820" y="3345481"/>
            <a:chExt cx="8001000" cy="4012247"/>
          </a:xfrm>
        </p:grpSpPr>
        <p:sp>
          <p:nvSpPr>
            <p:cNvPr id="958" name="Google Shape;958;p24"/>
            <p:cNvSpPr/>
            <p:nvPr/>
          </p:nvSpPr>
          <p:spPr>
            <a:xfrm>
              <a:off x="5719820" y="372648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59" name="Google Shape;959;p24"/>
            <p:cNvCxnSpPr/>
            <p:nvPr/>
          </p:nvCxnSpPr>
          <p:spPr>
            <a:xfrm>
              <a:off x="4576820" y="685068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60" name="Google Shape;960;p24"/>
            <p:cNvSpPr txBox="1"/>
            <p:nvPr/>
          </p:nvSpPr>
          <p:spPr>
            <a:xfrm>
              <a:off x="5872220" y="692688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61" name="Google Shape;961;p24"/>
            <p:cNvCxnSpPr/>
            <p:nvPr/>
          </p:nvCxnSpPr>
          <p:spPr>
            <a:xfrm rot="10800000">
              <a:off x="5338820" y="334548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63" name="Google Shape;963;p24"/>
            <p:cNvSpPr/>
            <p:nvPr/>
          </p:nvSpPr>
          <p:spPr>
            <a:xfrm>
              <a:off x="7091420" y="5098081"/>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Google Shape;964;p24"/>
            <p:cNvSpPr/>
            <p:nvPr/>
          </p:nvSpPr>
          <p:spPr>
            <a:xfrm>
              <a:off x="6710420" y="486948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65" name="Google Shape;965;p24"/>
            <p:cNvCxnSpPr/>
            <p:nvPr/>
          </p:nvCxnSpPr>
          <p:spPr>
            <a:xfrm rot="10800000">
              <a:off x="6939020" y="4793281"/>
              <a:ext cx="304800" cy="152400"/>
            </a:xfrm>
            <a:prstGeom prst="straightConnector1">
              <a:avLst/>
            </a:prstGeom>
            <a:noFill/>
            <a:ln w="9525" cap="flat" cmpd="sng">
              <a:solidFill>
                <a:schemeClr val="dk1"/>
              </a:solidFill>
              <a:prstDash val="solid"/>
              <a:round/>
              <a:headEnd type="none" w="sm" len="sm"/>
              <a:tailEnd type="triangle" w="med" len="med"/>
            </a:ln>
          </p:spPr>
        </p:cxnSp>
      </p:grpSp>
      <p:sp>
        <p:nvSpPr>
          <p:cNvPr id="15" name="Google Shape;945;p23">
            <a:extLst>
              <a:ext uri="{FF2B5EF4-FFF2-40B4-BE49-F238E27FC236}">
                <a16:creationId xmlns:a16="http://schemas.microsoft.com/office/drawing/2014/main" id="{E74C0253-A869-48F7-8C50-16332483CA94}"/>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25"/>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2" name="Google Shape;972;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03</a:t>
            </a:r>
            <a:endParaRPr/>
          </a:p>
        </p:txBody>
      </p:sp>
      <p:pic>
        <p:nvPicPr>
          <p:cNvPr id="973" name="Google Shape;973;p25"/>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74" name="Google Shape;974;p25"/>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Repeat</a:t>
            </a:r>
            <a:endParaRPr sz="2200" b="0" i="0" u="none" strike="noStrike" cap="none" dirty="0">
              <a:solidFill>
                <a:srgbClr val="000000"/>
              </a:solidFill>
              <a:latin typeface="Arial"/>
              <a:ea typeface="Arial"/>
              <a:cs typeface="Arial"/>
              <a:sym typeface="Arial"/>
            </a:endParaRPr>
          </a:p>
        </p:txBody>
      </p:sp>
      <p:sp>
        <p:nvSpPr>
          <p:cNvPr id="975" name="Google Shape;975;p25"/>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76" name="Google Shape;976;p25"/>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77" name="Google Shape;977;p25"/>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lang="en-US" sz="2200" b="0" i="0" u="none" strike="noStrike" cap="none" dirty="0">
              <a:solidFill>
                <a:srgbClr val="000000"/>
              </a:solidFill>
              <a:latin typeface="Arial"/>
              <a:ea typeface="Arial"/>
              <a:cs typeface="Arial"/>
              <a:sym typeface="Arial"/>
            </a:endParaRPr>
          </a:p>
        </p:txBody>
      </p:sp>
      <p:cxnSp>
        <p:nvCxnSpPr>
          <p:cNvPr id="978" name="Google Shape;978;p25"/>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80" name="Google Shape;980;p25"/>
          <p:cNvSpPr/>
          <p:nvPr/>
        </p:nvSpPr>
        <p:spPr>
          <a:xfrm>
            <a:off x="6738360" y="4755181"/>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p25"/>
          <p:cNvSpPr/>
          <p:nvPr/>
        </p:nvSpPr>
        <p:spPr>
          <a:xfrm>
            <a:off x="6357360" y="456087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82" name="Google Shape;982;p25"/>
          <p:cNvCxnSpPr/>
          <p:nvPr/>
        </p:nvCxnSpPr>
        <p:spPr>
          <a:xfrm rot="10800000">
            <a:off x="6551670" y="4564681"/>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55C8BEDD-9E3C-43D4-94B8-2AFDCFCCF047}"/>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26"/>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9" name="Google Shape;989;p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04</a:t>
            </a:r>
            <a:endParaRPr/>
          </a:p>
        </p:txBody>
      </p:sp>
      <p:pic>
        <p:nvPicPr>
          <p:cNvPr id="990" name="Google Shape;990;p26"/>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991" name="Google Shape;991;p26"/>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Next step is lower, so stop</a:t>
            </a:r>
            <a:endParaRPr sz="2200" b="0" i="0" u="none" strike="noStrike" cap="none">
              <a:solidFill>
                <a:srgbClr val="000000"/>
              </a:solidFill>
              <a:latin typeface="Arial"/>
              <a:ea typeface="Arial"/>
              <a:cs typeface="Arial"/>
              <a:sym typeface="Arial"/>
            </a:endParaRPr>
          </a:p>
        </p:txBody>
      </p:sp>
      <p:sp>
        <p:nvSpPr>
          <p:cNvPr id="992" name="Google Shape;992;p26"/>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3" name="Google Shape;993;p26"/>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994" name="Google Shape;994;p26"/>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995" name="Google Shape;995;p26"/>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997" name="Google Shape;997;p26"/>
          <p:cNvSpPr/>
          <p:nvPr/>
        </p:nvSpPr>
        <p:spPr>
          <a:xfrm>
            <a:off x="6317250" y="457470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p26"/>
          <p:cNvSpPr/>
          <p:nvPr/>
        </p:nvSpPr>
        <p:spPr>
          <a:xfrm>
            <a:off x="5900154" y="4669159"/>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99" name="Google Shape;999;p26"/>
          <p:cNvCxnSpPr/>
          <p:nvPr/>
        </p:nvCxnSpPr>
        <p:spPr>
          <a:xfrm rot="10800000">
            <a:off x="6052554" y="4364360"/>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73991B25-8B8B-4C16-8C3E-639296FB6185}"/>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27"/>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6" name="Google Shape;1006;p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05</a:t>
            </a:r>
            <a:endParaRPr/>
          </a:p>
        </p:txBody>
      </p:sp>
      <p:pic>
        <p:nvPicPr>
          <p:cNvPr id="1007" name="Google Shape;1007;p27"/>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1008" name="Google Shape;1008;p27"/>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Reduce step size to “hone in”</a:t>
            </a:r>
            <a:endParaRPr sz="2200" b="0" i="0" u="none" strike="noStrike" cap="none">
              <a:solidFill>
                <a:srgbClr val="000000"/>
              </a:solidFill>
              <a:latin typeface="Arial"/>
              <a:ea typeface="Arial"/>
              <a:cs typeface="Arial"/>
              <a:sym typeface="Arial"/>
            </a:endParaRPr>
          </a:p>
        </p:txBody>
      </p:sp>
      <p:sp>
        <p:nvSpPr>
          <p:cNvPr id="1009" name="Google Shape;1009;p27"/>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10" name="Google Shape;1010;p27"/>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1011" name="Google Shape;1011;p27"/>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1012" name="Google Shape;1012;p27"/>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1014" name="Google Shape;1014;p27"/>
          <p:cNvSpPr/>
          <p:nvPr/>
        </p:nvSpPr>
        <p:spPr>
          <a:xfrm>
            <a:off x="6317250" y="457470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p27"/>
          <p:cNvSpPr/>
          <p:nvPr/>
        </p:nvSpPr>
        <p:spPr>
          <a:xfrm>
            <a:off x="6111060" y="4551041"/>
            <a:ext cx="152400" cy="1524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16" name="Google Shape;1016;p27"/>
          <p:cNvCxnSpPr/>
          <p:nvPr/>
        </p:nvCxnSpPr>
        <p:spPr>
          <a:xfrm rot="10800000">
            <a:off x="6052554" y="4364360"/>
            <a:ext cx="304800" cy="152400"/>
          </a:xfrm>
          <a:prstGeom prst="straightConnector1">
            <a:avLst/>
          </a:prstGeom>
          <a:noFill/>
          <a:ln w="9525" cap="flat" cmpd="sng">
            <a:solidFill>
              <a:schemeClr val="dk1"/>
            </a:solidFill>
            <a:prstDash val="solid"/>
            <a:round/>
            <a:headEnd type="none" w="sm" len="sm"/>
            <a:tailEnd type="triangle" w="med" len="med"/>
          </a:ln>
        </p:spPr>
      </p:cxnSp>
      <p:sp>
        <p:nvSpPr>
          <p:cNvPr id="14" name="Google Shape;945;p23">
            <a:extLst>
              <a:ext uri="{FF2B5EF4-FFF2-40B4-BE49-F238E27FC236}">
                <a16:creationId xmlns:a16="http://schemas.microsoft.com/office/drawing/2014/main" id="{AF678C2B-C0C2-488A-91DD-2F9D27A3670B}"/>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28"/>
          <p:cNvSpPr/>
          <p:nvPr/>
        </p:nvSpPr>
        <p:spPr>
          <a:xfrm>
            <a:off x="3011919" y="2661920"/>
            <a:ext cx="10708640" cy="5218418"/>
          </a:xfrm>
          <a:prstGeom prst="roundRect">
            <a:avLst>
              <a:gd name="adj" fmla="val 9658"/>
            </a:avLst>
          </a:prstGeom>
          <a:solidFill>
            <a:srgbClr val="F8F8F8"/>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3" name="Google Shape;1023;p2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Gradient Ascent: Step 06</a:t>
            </a:r>
            <a:endParaRPr/>
          </a:p>
        </p:txBody>
      </p:sp>
      <p:pic>
        <p:nvPicPr>
          <p:cNvPr id="1024" name="Google Shape;1024;p28"/>
          <p:cNvPicPr preferRelativeResize="0"/>
          <p:nvPr/>
        </p:nvPicPr>
        <p:blipFill rotWithShape="1">
          <a:blip r:embed="rId3">
            <a:alphaModFix/>
          </a:blip>
          <a:srcRect/>
          <a:stretch/>
        </p:blipFill>
        <p:spPr>
          <a:xfrm>
            <a:off x="4663949" y="780887"/>
            <a:ext cx="7042132" cy="365760"/>
          </a:xfrm>
          <a:prstGeom prst="rect">
            <a:avLst/>
          </a:prstGeom>
          <a:noFill/>
          <a:ln>
            <a:noFill/>
          </a:ln>
        </p:spPr>
      </p:pic>
      <p:sp>
        <p:nvSpPr>
          <p:cNvPr id="1025" name="Google Shape;1025;p28"/>
          <p:cNvSpPr/>
          <p:nvPr/>
        </p:nvSpPr>
        <p:spPr>
          <a:xfrm>
            <a:off x="1997575" y="1263662"/>
            <a:ext cx="12737329" cy="687244"/>
          </a:xfrm>
          <a:prstGeom prst="roundRect">
            <a:avLst>
              <a:gd name="adj" fmla="val 16667"/>
            </a:avLst>
          </a:prstGeom>
          <a:solidFill>
            <a:srgbClr val="F2F2F2"/>
          </a:solid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Converge to (local) maximum</a:t>
            </a:r>
            <a:endParaRPr sz="2200" b="0" i="0" u="none" strike="noStrike" cap="none">
              <a:solidFill>
                <a:srgbClr val="000000"/>
              </a:solidFill>
              <a:latin typeface="Arial"/>
              <a:ea typeface="Arial"/>
              <a:cs typeface="Arial"/>
              <a:sym typeface="Arial"/>
            </a:endParaRPr>
          </a:p>
        </p:txBody>
      </p:sp>
      <p:sp>
        <p:nvSpPr>
          <p:cNvPr id="1026" name="Google Shape;1026;p28"/>
          <p:cNvSpPr/>
          <p:nvPr/>
        </p:nvSpPr>
        <p:spPr>
          <a:xfrm>
            <a:off x="5740140" y="3543601"/>
            <a:ext cx="6858000" cy="2438400"/>
          </a:xfrm>
          <a:custGeom>
            <a:avLst/>
            <a:gdLst/>
            <a:ahLst/>
            <a:cxnLst/>
            <a:rect l="l" t="t" r="r" b="b"/>
            <a:pathLst>
              <a:path w="4960" h="2072" extrusionOk="0">
                <a:moveTo>
                  <a:pt x="0" y="1584"/>
                </a:moveTo>
                <a:cubicBezTo>
                  <a:pt x="68" y="1260"/>
                  <a:pt x="136" y="936"/>
                  <a:pt x="384" y="912"/>
                </a:cubicBezTo>
                <a:cubicBezTo>
                  <a:pt x="632" y="888"/>
                  <a:pt x="1256" y="1432"/>
                  <a:pt x="1488" y="1440"/>
                </a:cubicBezTo>
                <a:cubicBezTo>
                  <a:pt x="1720" y="1448"/>
                  <a:pt x="1520" y="1048"/>
                  <a:pt x="1776" y="960"/>
                </a:cubicBezTo>
                <a:cubicBezTo>
                  <a:pt x="2032" y="872"/>
                  <a:pt x="2728" y="800"/>
                  <a:pt x="3024" y="912"/>
                </a:cubicBezTo>
                <a:cubicBezTo>
                  <a:pt x="3320" y="1024"/>
                  <a:pt x="3400" y="1560"/>
                  <a:pt x="3552" y="1632"/>
                </a:cubicBezTo>
                <a:cubicBezTo>
                  <a:pt x="3704" y="1704"/>
                  <a:pt x="3848" y="1600"/>
                  <a:pt x="3936" y="1344"/>
                </a:cubicBezTo>
                <a:cubicBezTo>
                  <a:pt x="4024" y="1088"/>
                  <a:pt x="3968" y="192"/>
                  <a:pt x="4080" y="96"/>
                </a:cubicBezTo>
                <a:cubicBezTo>
                  <a:pt x="4192" y="0"/>
                  <a:pt x="4480" y="496"/>
                  <a:pt x="4608" y="768"/>
                </a:cubicBezTo>
                <a:cubicBezTo>
                  <a:pt x="4736" y="1040"/>
                  <a:pt x="4792" y="1520"/>
                  <a:pt x="4848" y="1728"/>
                </a:cubicBezTo>
                <a:cubicBezTo>
                  <a:pt x="4904" y="1936"/>
                  <a:pt x="4928" y="2072"/>
                  <a:pt x="4944" y="2016"/>
                </a:cubicBezTo>
                <a:cubicBezTo>
                  <a:pt x="4960" y="1960"/>
                  <a:pt x="4944" y="1512"/>
                  <a:pt x="4944" y="1392"/>
                </a:cubicBezTo>
                <a:cubicBezTo>
                  <a:pt x="4944" y="1272"/>
                  <a:pt x="4944" y="1284"/>
                  <a:pt x="4944" y="1296"/>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27" name="Google Shape;1027;p28"/>
          <p:cNvCxnSpPr/>
          <p:nvPr/>
        </p:nvCxnSpPr>
        <p:spPr>
          <a:xfrm>
            <a:off x="4597140" y="6667801"/>
            <a:ext cx="6934200" cy="0"/>
          </a:xfrm>
          <a:prstGeom prst="straightConnector1">
            <a:avLst/>
          </a:prstGeom>
          <a:noFill/>
          <a:ln w="28575" cap="flat" cmpd="sng">
            <a:solidFill>
              <a:srgbClr val="00BAF5"/>
            </a:solidFill>
            <a:prstDash val="solid"/>
            <a:round/>
            <a:headEnd type="none" w="sm" len="sm"/>
            <a:tailEnd type="triangle" w="med" len="med"/>
          </a:ln>
        </p:spPr>
      </p:cxnSp>
      <p:sp>
        <p:nvSpPr>
          <p:cNvPr id="1028" name="Google Shape;1028;p28"/>
          <p:cNvSpPr txBox="1"/>
          <p:nvPr/>
        </p:nvSpPr>
        <p:spPr>
          <a:xfrm>
            <a:off x="5892540" y="6744001"/>
            <a:ext cx="32573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x</a:t>
            </a:r>
            <a:endParaRPr sz="2200" b="0" i="0" u="none" strike="noStrike" cap="none" dirty="0">
              <a:solidFill>
                <a:srgbClr val="000000"/>
              </a:solidFill>
              <a:latin typeface="Arial"/>
              <a:ea typeface="Arial"/>
              <a:cs typeface="Arial"/>
              <a:sym typeface="Arial"/>
            </a:endParaRPr>
          </a:p>
        </p:txBody>
      </p:sp>
      <p:cxnSp>
        <p:nvCxnSpPr>
          <p:cNvPr id="1029" name="Google Shape;1029;p28"/>
          <p:cNvCxnSpPr/>
          <p:nvPr/>
        </p:nvCxnSpPr>
        <p:spPr>
          <a:xfrm rot="10800000">
            <a:off x="5359140" y="3162601"/>
            <a:ext cx="0" cy="3810000"/>
          </a:xfrm>
          <a:prstGeom prst="straightConnector1">
            <a:avLst/>
          </a:prstGeom>
          <a:noFill/>
          <a:ln w="28575" cap="flat" cmpd="sng">
            <a:solidFill>
              <a:srgbClr val="00BAF5"/>
            </a:solidFill>
            <a:prstDash val="solid"/>
            <a:round/>
            <a:headEnd type="none" w="sm" len="sm"/>
            <a:tailEnd type="triangle" w="med" len="med"/>
          </a:ln>
        </p:spPr>
      </p:cxnSp>
      <p:sp>
        <p:nvSpPr>
          <p:cNvPr id="1031" name="Google Shape;1031;p28"/>
          <p:cNvSpPr/>
          <p:nvPr/>
        </p:nvSpPr>
        <p:spPr>
          <a:xfrm>
            <a:off x="6271530" y="4551845"/>
            <a:ext cx="152400" cy="152400"/>
          </a:xfrm>
          <a:prstGeom prst="ellipse">
            <a:avLst/>
          </a:prstGeom>
          <a:solidFill>
            <a:srgbClr val="FF8585"/>
          </a:solid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 name="Google Shape;945;p23">
            <a:extLst>
              <a:ext uri="{FF2B5EF4-FFF2-40B4-BE49-F238E27FC236}">
                <a16:creationId xmlns:a16="http://schemas.microsoft.com/office/drawing/2014/main" id="{9DF68210-6337-403C-90D5-FF5D9E540D97}"/>
              </a:ext>
            </a:extLst>
          </p:cNvPr>
          <p:cNvSpPr txBox="1"/>
          <p:nvPr/>
        </p:nvSpPr>
        <p:spPr>
          <a:xfrm>
            <a:off x="3957147" y="3918426"/>
            <a:ext cx="1410553"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value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2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Learning Rate</a:t>
            </a:r>
            <a:endParaRPr/>
          </a:p>
        </p:txBody>
      </p:sp>
      <p:pic>
        <p:nvPicPr>
          <p:cNvPr id="1038" name="Google Shape;1038;p29"/>
          <p:cNvPicPr preferRelativeResize="0"/>
          <p:nvPr/>
        </p:nvPicPr>
        <p:blipFill rotWithShape="1">
          <a:blip r:embed="rId3">
            <a:alphaModFix/>
          </a:blip>
          <a:srcRect/>
          <a:stretch/>
        </p:blipFill>
        <p:spPr>
          <a:xfrm>
            <a:off x="4984046" y="780887"/>
            <a:ext cx="6401938" cy="365760"/>
          </a:xfrm>
          <a:prstGeom prst="rect">
            <a:avLst/>
          </a:prstGeom>
          <a:noFill/>
          <a:ln>
            <a:noFill/>
          </a:ln>
        </p:spPr>
      </p:pic>
      <p:pic>
        <p:nvPicPr>
          <p:cNvPr id="1040" name="Google Shape;1040;p29"/>
          <p:cNvPicPr preferRelativeResize="0"/>
          <p:nvPr/>
        </p:nvPicPr>
        <p:blipFill rotWithShape="1">
          <a:blip r:embed="rId4">
            <a:alphaModFix/>
          </a:blip>
          <a:srcRect/>
          <a:stretch/>
        </p:blipFill>
        <p:spPr>
          <a:xfrm>
            <a:off x="4489268" y="3263634"/>
            <a:ext cx="7632021" cy="4132955"/>
          </a:xfrm>
          <a:prstGeom prst="rect">
            <a:avLst/>
          </a:prstGeom>
          <a:noFill/>
          <a:ln>
            <a:noFill/>
          </a:ln>
        </p:spPr>
      </p:pic>
      <p:grpSp>
        <p:nvGrpSpPr>
          <p:cNvPr id="1041" name="Google Shape;1041;p29"/>
          <p:cNvGrpSpPr/>
          <p:nvPr/>
        </p:nvGrpSpPr>
        <p:grpSpPr>
          <a:xfrm>
            <a:off x="2094349" y="7848795"/>
            <a:ext cx="12421857" cy="704849"/>
            <a:chOff x="2189494" y="8088281"/>
            <a:chExt cx="12421857" cy="704849"/>
          </a:xfrm>
        </p:grpSpPr>
        <p:pic>
          <p:nvPicPr>
            <p:cNvPr id="1042" name="Google Shape;1042;p29"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043" name="Google Shape;1043;p29"/>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Generally, a learning rate of 0.01 is a safe bet.</a:t>
              </a:r>
              <a:endParaRPr sz="2200" b="0" i="0" u="none" strike="noStrike" cap="none" dirty="0">
                <a:solidFill>
                  <a:srgbClr val="000000"/>
                </a:solidFill>
                <a:latin typeface="Arial"/>
                <a:ea typeface="Arial"/>
                <a:cs typeface="Arial"/>
                <a:sym typeface="Arial"/>
              </a:endParaRPr>
            </a:p>
          </p:txBody>
        </p:sp>
      </p:grpSp>
      <p:sp>
        <p:nvSpPr>
          <p:cNvPr id="1039" name="Google Shape;1039;p29"/>
          <p:cNvSpPr/>
          <p:nvPr/>
        </p:nvSpPr>
        <p:spPr>
          <a:xfrm>
            <a:off x="1936615" y="1146647"/>
            <a:ext cx="12737329" cy="2125793"/>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a:ea typeface="Open Sans"/>
                <a:cs typeface="Open Sans"/>
                <a:sym typeface="Open Sans"/>
              </a:rPr>
              <a:t>Learning rate is used to control the changes made to the weights and biases in order to reduce the error.</a:t>
            </a:r>
            <a:endParaRPr sz="2200" b="0" i="0" u="none" strike="noStrike" cap="none" dirty="0">
              <a:solidFill>
                <a:srgbClr val="595959"/>
              </a:solidFill>
              <a:latin typeface="Open Sans"/>
              <a:ea typeface="Open Sans"/>
              <a:cs typeface="Open Sans"/>
              <a:sym typeface="Open Sans"/>
            </a:endParaRPr>
          </a:p>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dirty="0">
                <a:solidFill>
                  <a:srgbClr val="595959"/>
                </a:solidFill>
                <a:latin typeface="Open Sans"/>
                <a:ea typeface="Open Sans"/>
                <a:cs typeface="Open Sans"/>
                <a:sym typeface="Open Sans"/>
              </a:rPr>
              <a:t>It is used to analyze how an error will change when the values of weights and biases are changed by a unit.</a:t>
            </a:r>
            <a:endParaRPr sz="2200" b="0" i="0" u="none" strike="noStrike" cap="none" dirty="0">
              <a:solidFill>
                <a:srgbClr val="59595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IN" dirty="0"/>
              <a:t>Explore neural networks</a:t>
            </a:r>
          </a:p>
          <a:p>
            <a:pPr marL="0" lvl="0" indent="0" algn="l" rtl="0">
              <a:lnSpc>
                <a:spcPct val="90000"/>
              </a:lnSpc>
              <a:spcBef>
                <a:spcPts val="0"/>
              </a:spcBef>
              <a:spcAft>
                <a:spcPts val="0"/>
              </a:spcAft>
              <a:buClr>
                <a:srgbClr val="3F3F3F"/>
              </a:buClr>
              <a:buSzPts val="500"/>
              <a:buNone/>
            </a:pPr>
            <a:endParaRPr dirty="0"/>
          </a:p>
        </p:txBody>
      </p:sp>
      <p:sp>
        <p:nvSpPr>
          <p:cNvPr id="461" name="Google Shape;461;p3"/>
          <p:cNvSpPr txBox="1">
            <a:spLocks noGrp="1"/>
          </p:cNvSpPr>
          <p:nvPr>
            <p:ph type="body" idx="2"/>
          </p:nvPr>
        </p:nvSpPr>
        <p:spPr>
          <a:xfrm>
            <a:off x="1470660" y="3311221"/>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US" dirty="0"/>
              <a:t>Perform weight </a:t>
            </a:r>
            <a:r>
              <a:rPr lang="en-US" dirty="0" err="1"/>
              <a:t>updation</a:t>
            </a:r>
            <a:r>
              <a:rPr lang="en-US" dirty="0"/>
              <a:t> using different activation functions</a:t>
            </a:r>
          </a:p>
          <a:p>
            <a:pPr marL="0" lvl="0" indent="0" algn="l" rtl="0">
              <a:lnSpc>
                <a:spcPct val="90000"/>
              </a:lnSpc>
              <a:spcBef>
                <a:spcPts val="0"/>
              </a:spcBef>
              <a:spcAft>
                <a:spcPts val="0"/>
              </a:spcAft>
              <a:buClr>
                <a:srgbClr val="3F3F3F"/>
              </a:buClr>
              <a:buSzPts val="500"/>
              <a:buNone/>
            </a:pP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241120"/>
            <a:ext cx="489335" cy="489335"/>
          </a:xfrm>
          <a:prstGeom prst="rect">
            <a:avLst/>
          </a:prstGeom>
          <a:noFill/>
          <a:ln>
            <a:noFill/>
          </a:ln>
        </p:spPr>
      </p:pic>
      <p:sp>
        <p:nvSpPr>
          <p:cNvPr id="465" name="Google Shape;465;p3"/>
          <p:cNvSpPr txBox="1"/>
          <p:nvPr/>
        </p:nvSpPr>
        <p:spPr>
          <a:xfrm>
            <a:off x="1470660"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000" dirty="0">
                <a:solidFill>
                  <a:srgbClr val="3F3F3F"/>
                </a:solidFill>
                <a:latin typeface="Open Sans"/>
                <a:ea typeface="Open Sans"/>
                <a:cs typeface="Open Sans"/>
                <a:sym typeface="Open Sans"/>
              </a:rPr>
              <a:t>Deduce and implement backpropagation algorithm in Python</a:t>
            </a:r>
          </a:p>
        </p:txBody>
      </p:sp>
      <p:pic>
        <p:nvPicPr>
          <p:cNvPr id="466" name="Google Shape;466;p3"/>
          <p:cNvPicPr preferRelativeResize="0"/>
          <p:nvPr/>
        </p:nvPicPr>
        <p:blipFill rotWithShape="1">
          <a:blip r:embed="rId3">
            <a:alphaModFix/>
          </a:blip>
          <a:srcRect/>
          <a:stretch/>
        </p:blipFill>
        <p:spPr>
          <a:xfrm>
            <a:off x="706241" y="4085559"/>
            <a:ext cx="489335" cy="489335"/>
          </a:xfrm>
          <a:prstGeom prst="rect">
            <a:avLst/>
          </a:prstGeom>
          <a:noFill/>
          <a:ln>
            <a:noFill/>
          </a:ln>
        </p:spPr>
      </p:pic>
      <p:sp>
        <p:nvSpPr>
          <p:cNvPr id="467" name="Google Shape;467;p3"/>
          <p:cNvSpPr txBox="1"/>
          <p:nvPr/>
        </p:nvSpPr>
        <p:spPr>
          <a:xfrm>
            <a:off x="1470660" y="4940794"/>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a:lnSpc>
                <a:spcPct val="90000"/>
              </a:lnSpc>
              <a:buClr>
                <a:srgbClr val="3F3F3F"/>
              </a:buClr>
              <a:buSzPts val="500"/>
              <a:defRPr sz="2000">
                <a:solidFill>
                  <a:srgbClr val="3F3F3F"/>
                </a:solidFill>
                <a:latin typeface="Open Sans"/>
                <a:ea typeface="Open Sans"/>
                <a:cs typeface="Open Sans"/>
              </a:defRPr>
            </a:lvl1pPr>
          </a:lstStyle>
          <a:p>
            <a:r>
              <a:rPr lang="en-US" dirty="0"/>
              <a:t>Optimize the performance of your neural network using L2 regularization and dropout layers</a:t>
            </a:r>
          </a:p>
          <a:p>
            <a:endParaRPr dirty="0"/>
          </a:p>
        </p:txBody>
      </p:sp>
      <p:pic>
        <p:nvPicPr>
          <p:cNvPr id="468" name="Google Shape;468;p3"/>
          <p:cNvPicPr preferRelativeResize="0"/>
          <p:nvPr/>
        </p:nvPicPr>
        <p:blipFill rotWithShape="1">
          <a:blip r:embed="rId3">
            <a:alphaModFix/>
          </a:blip>
          <a:srcRect/>
          <a:stretch/>
        </p:blipFill>
        <p:spPr>
          <a:xfrm>
            <a:off x="706241" y="4870693"/>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3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Epoch</a:t>
            </a:r>
            <a:endParaRPr/>
          </a:p>
        </p:txBody>
      </p:sp>
      <p:pic>
        <p:nvPicPr>
          <p:cNvPr id="1050" name="Google Shape;1050;p30"/>
          <p:cNvPicPr preferRelativeResize="0"/>
          <p:nvPr/>
        </p:nvPicPr>
        <p:blipFill rotWithShape="1">
          <a:blip r:embed="rId3">
            <a:alphaModFix/>
          </a:blip>
          <a:srcRect/>
          <a:stretch/>
        </p:blipFill>
        <p:spPr>
          <a:xfrm>
            <a:off x="6827492" y="780887"/>
            <a:ext cx="2715046" cy="365760"/>
          </a:xfrm>
          <a:prstGeom prst="rect">
            <a:avLst/>
          </a:prstGeom>
          <a:noFill/>
          <a:ln>
            <a:noFill/>
          </a:ln>
        </p:spPr>
      </p:pic>
      <p:sp>
        <p:nvSpPr>
          <p:cNvPr id="1051" name="Google Shape;1051;p30"/>
          <p:cNvSpPr/>
          <p:nvPr/>
        </p:nvSpPr>
        <p:spPr>
          <a:xfrm>
            <a:off x="1936615" y="1468132"/>
            <a:ext cx="12737329" cy="1253298"/>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One epoch consists of one full cycle of training data</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313"/>
              </a:buClr>
              <a:buSzPts val="2000"/>
              <a:buFont typeface="Noto Sans Symbols"/>
              <a:buChar char="▪"/>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Preferred value of number of training epochs is set to 1000</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052" name="Google Shape;1052;p30"/>
          <p:cNvPicPr preferRelativeResize="0"/>
          <p:nvPr/>
        </p:nvPicPr>
        <p:blipFill rotWithShape="1">
          <a:blip r:embed="rId4">
            <a:alphaModFix/>
          </a:blip>
          <a:srcRect/>
          <a:stretch/>
        </p:blipFill>
        <p:spPr>
          <a:xfrm>
            <a:off x="4213775" y="3042915"/>
            <a:ext cx="7942480" cy="56761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3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Backpropagation: Example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 Feed Forward Network</a:t>
            </a:r>
            <a:endParaRPr/>
          </a:p>
        </p:txBody>
      </p:sp>
      <p:pic>
        <p:nvPicPr>
          <p:cNvPr id="1065" name="Google Shape;1065;p32"/>
          <p:cNvPicPr preferRelativeResize="0"/>
          <p:nvPr/>
        </p:nvPicPr>
        <p:blipFill rotWithShape="1">
          <a:blip r:embed="rId3">
            <a:alphaModFix/>
          </a:blip>
          <a:srcRect/>
          <a:stretch/>
        </p:blipFill>
        <p:spPr>
          <a:xfrm>
            <a:off x="4311843" y="780887"/>
            <a:ext cx="7746345" cy="365760"/>
          </a:xfrm>
          <a:prstGeom prst="rect">
            <a:avLst/>
          </a:prstGeom>
          <a:noFill/>
          <a:ln>
            <a:noFill/>
          </a:ln>
        </p:spPr>
      </p:pic>
      <p:sp>
        <p:nvSpPr>
          <p:cNvPr id="1066" name="Google Shape;1066;p32"/>
          <p:cNvSpPr/>
          <p:nvPr/>
        </p:nvSpPr>
        <p:spPr>
          <a:xfrm>
            <a:off x="1936615" y="1468132"/>
            <a:ext cx="12737329" cy="687244"/>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Consider a forward pass network</a:t>
            </a:r>
            <a:endParaRPr sz="2200" b="0" i="0" u="none" strike="noStrike" cap="none">
              <a:solidFill>
                <a:srgbClr val="000000"/>
              </a:solidFill>
              <a:latin typeface="Arial"/>
              <a:ea typeface="Arial"/>
              <a:cs typeface="Arial"/>
              <a:sym typeface="Arial"/>
            </a:endParaRPr>
          </a:p>
        </p:txBody>
      </p:sp>
      <p:grpSp>
        <p:nvGrpSpPr>
          <p:cNvPr id="1067" name="Google Shape;1067;p32"/>
          <p:cNvGrpSpPr/>
          <p:nvPr/>
        </p:nvGrpSpPr>
        <p:grpSpPr>
          <a:xfrm>
            <a:off x="3885679" y="2721193"/>
            <a:ext cx="8839200" cy="5544146"/>
            <a:chOff x="3885679" y="2962670"/>
            <a:chExt cx="8839200" cy="5544146"/>
          </a:xfrm>
        </p:grpSpPr>
        <p:grpSp>
          <p:nvGrpSpPr>
            <p:cNvPr id="1068" name="Google Shape;1068;p32"/>
            <p:cNvGrpSpPr/>
            <p:nvPr/>
          </p:nvGrpSpPr>
          <p:grpSpPr>
            <a:xfrm>
              <a:off x="3885679" y="2982688"/>
              <a:ext cx="8839200" cy="3178624"/>
              <a:chOff x="2865120" y="3393440"/>
              <a:chExt cx="8839200" cy="3178624"/>
            </a:xfrm>
          </p:grpSpPr>
          <p:sp>
            <p:nvSpPr>
              <p:cNvPr id="1069" name="Google Shape;1069;p32"/>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i1</a:t>
                </a:r>
                <a:endParaRPr sz="2200" b="0" i="0" u="none" strike="noStrike" cap="none">
                  <a:solidFill>
                    <a:srgbClr val="000000"/>
                  </a:solidFill>
                  <a:latin typeface="Arial"/>
                  <a:ea typeface="Arial"/>
                  <a:cs typeface="Arial"/>
                  <a:sym typeface="Arial"/>
                </a:endParaRPr>
              </a:p>
            </p:txBody>
          </p:sp>
          <p:sp>
            <p:nvSpPr>
              <p:cNvPr id="1070" name="Google Shape;1070;p32"/>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i2</a:t>
                </a:r>
                <a:endParaRPr sz="2200" b="0" i="0" u="none" strike="noStrike" cap="none">
                  <a:solidFill>
                    <a:srgbClr val="000000"/>
                  </a:solidFill>
                  <a:latin typeface="Arial"/>
                  <a:ea typeface="Arial"/>
                  <a:cs typeface="Arial"/>
                  <a:sym typeface="Arial"/>
                </a:endParaRPr>
              </a:p>
            </p:txBody>
          </p:sp>
          <p:sp>
            <p:nvSpPr>
              <p:cNvPr id="1071" name="Google Shape;1071;p32"/>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h1</a:t>
                </a:r>
                <a:endParaRPr sz="2200" b="0" i="0" u="none" strike="noStrike" cap="none">
                  <a:solidFill>
                    <a:srgbClr val="000000"/>
                  </a:solidFill>
                  <a:latin typeface="Arial"/>
                  <a:ea typeface="Arial"/>
                  <a:cs typeface="Arial"/>
                  <a:sym typeface="Arial"/>
                </a:endParaRPr>
              </a:p>
            </p:txBody>
          </p:sp>
          <p:sp>
            <p:nvSpPr>
              <p:cNvPr id="1072" name="Google Shape;1072;p32"/>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h2</a:t>
                </a:r>
                <a:endParaRPr sz="2200" b="0" i="0" u="none" strike="noStrike" cap="none">
                  <a:solidFill>
                    <a:srgbClr val="000000"/>
                  </a:solidFill>
                  <a:latin typeface="Arial"/>
                  <a:ea typeface="Arial"/>
                  <a:cs typeface="Arial"/>
                  <a:sym typeface="Arial"/>
                </a:endParaRPr>
              </a:p>
            </p:txBody>
          </p:sp>
          <p:sp>
            <p:nvSpPr>
              <p:cNvPr id="1073" name="Google Shape;1073;p32"/>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o1</a:t>
                </a:r>
                <a:endParaRPr sz="2200" b="0" i="0" u="none" strike="noStrike" cap="none">
                  <a:solidFill>
                    <a:srgbClr val="000000"/>
                  </a:solidFill>
                  <a:latin typeface="Arial"/>
                  <a:ea typeface="Arial"/>
                  <a:cs typeface="Arial"/>
                  <a:sym typeface="Arial"/>
                </a:endParaRPr>
              </a:p>
            </p:txBody>
          </p:sp>
          <p:sp>
            <p:nvSpPr>
              <p:cNvPr id="1074" name="Google Shape;1074;p32"/>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o2</a:t>
                </a:r>
                <a:endParaRPr sz="2200" b="0" i="0" u="none" strike="noStrike" cap="none">
                  <a:solidFill>
                    <a:srgbClr val="000000"/>
                  </a:solidFill>
                  <a:latin typeface="Arial"/>
                  <a:ea typeface="Arial"/>
                  <a:cs typeface="Arial"/>
                  <a:sym typeface="Arial"/>
                </a:endParaRPr>
              </a:p>
            </p:txBody>
          </p:sp>
          <p:cxnSp>
            <p:nvCxnSpPr>
              <p:cNvPr id="1075" name="Google Shape;1075;p32"/>
              <p:cNvCxnSpPr>
                <a:stCxn id="1069" idx="6"/>
                <a:endCxn id="1071"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076" name="Google Shape;1076;p32"/>
              <p:cNvCxnSpPr>
                <a:stCxn id="1069"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77" name="Google Shape;1077;p32"/>
              <p:cNvCxnSpPr>
                <a:stCxn id="1070" idx="6"/>
                <a:endCxn id="1071"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078" name="Google Shape;1078;p32"/>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079" name="Google Shape;1079;p32"/>
              <p:cNvCxnSpPr>
                <a:endCxn id="1073"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80" name="Google Shape;1080;p32"/>
              <p:cNvCxnSpPr>
                <a:stCxn id="1071" idx="6"/>
                <a:endCxn id="1074"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081" name="Google Shape;1081;p32"/>
              <p:cNvCxnSpPr>
                <a:endCxn id="1073"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082" name="Google Shape;1082;p32"/>
              <p:cNvCxnSpPr>
                <a:endCxn id="1074"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083" name="Google Shape;1083;p32"/>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084" name="Google Shape;1084;p32"/>
              <p:cNvCxnSpPr>
                <a:stCxn id="1074"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085" name="Google Shape;1085;p32"/>
            <p:cNvSpPr/>
            <p:nvPr/>
          </p:nvSpPr>
          <p:spPr>
            <a:xfrm>
              <a:off x="3885679"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sp>
          <p:nvSpPr>
            <p:cNvPr id="1086" name="Google Shape;1086;p32"/>
            <p:cNvSpPr/>
            <p:nvPr/>
          </p:nvSpPr>
          <p:spPr>
            <a:xfrm>
              <a:off x="7039925"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cxnSp>
          <p:nvCxnSpPr>
            <p:cNvPr id="1087" name="Google Shape;1087;p32"/>
            <p:cNvCxnSpPr>
              <a:endCxn id="1071" idx="3"/>
            </p:cNvCxnSpPr>
            <p:nvPr/>
          </p:nvCxnSpPr>
          <p:spPr>
            <a:xfrm rot="10800000" flipH="1">
              <a:off x="4718706" y="3693800"/>
              <a:ext cx="2408100" cy="4488000"/>
            </a:xfrm>
            <a:prstGeom prst="straightConnector1">
              <a:avLst/>
            </a:prstGeom>
            <a:noFill/>
            <a:ln w="28575" cap="flat" cmpd="sng">
              <a:solidFill>
                <a:srgbClr val="7F7F7F"/>
              </a:solidFill>
              <a:prstDash val="solid"/>
              <a:miter lim="800000"/>
              <a:headEnd type="none" w="sm" len="sm"/>
              <a:tailEnd type="none" w="sm" len="sm"/>
            </a:ln>
          </p:spPr>
        </p:cxnSp>
        <p:cxnSp>
          <p:nvCxnSpPr>
            <p:cNvPr id="1088" name="Google Shape;1088;p32"/>
            <p:cNvCxnSpPr>
              <a:endCxn id="1072" idx="2"/>
            </p:cNvCxnSpPr>
            <p:nvPr/>
          </p:nvCxnSpPr>
          <p:spPr>
            <a:xfrm rot="10800000" flipH="1">
              <a:off x="4695099" y="5744752"/>
              <a:ext cx="2309700" cy="2452200"/>
            </a:xfrm>
            <a:prstGeom prst="straightConnector1">
              <a:avLst/>
            </a:prstGeom>
            <a:noFill/>
            <a:ln w="28575" cap="flat" cmpd="sng">
              <a:solidFill>
                <a:srgbClr val="7F7F7F"/>
              </a:solidFill>
              <a:prstDash val="solid"/>
              <a:miter lim="800000"/>
              <a:headEnd type="none" w="sm" len="sm"/>
              <a:tailEnd type="none" w="sm" len="sm"/>
            </a:ln>
          </p:spPr>
        </p:cxnSp>
        <p:cxnSp>
          <p:nvCxnSpPr>
            <p:cNvPr id="1089" name="Google Shape;1089;p32"/>
            <p:cNvCxnSpPr>
              <a:endCxn id="1073" idx="2"/>
            </p:cNvCxnSpPr>
            <p:nvPr/>
          </p:nvCxnSpPr>
          <p:spPr>
            <a:xfrm rot="10800000" flipH="1">
              <a:off x="7786201" y="3399248"/>
              <a:ext cx="2673000" cy="4891800"/>
            </a:xfrm>
            <a:prstGeom prst="straightConnector1">
              <a:avLst/>
            </a:prstGeom>
            <a:noFill/>
            <a:ln w="28575" cap="flat" cmpd="sng">
              <a:solidFill>
                <a:srgbClr val="7F7F7F"/>
              </a:solidFill>
              <a:prstDash val="solid"/>
              <a:miter lim="800000"/>
              <a:headEnd type="none" w="sm" len="sm"/>
              <a:tailEnd type="none" w="sm" len="sm"/>
            </a:ln>
          </p:spPr>
        </p:cxnSp>
        <p:cxnSp>
          <p:nvCxnSpPr>
            <p:cNvPr id="1090" name="Google Shape;1090;p32"/>
            <p:cNvCxnSpPr>
              <a:endCxn id="1074" idx="2"/>
            </p:cNvCxnSpPr>
            <p:nvPr/>
          </p:nvCxnSpPr>
          <p:spPr>
            <a:xfrm rot="10800000" flipH="1">
              <a:off x="7837801" y="5744752"/>
              <a:ext cx="2621400" cy="2467800"/>
            </a:xfrm>
            <a:prstGeom prst="straightConnector1">
              <a:avLst/>
            </a:prstGeom>
            <a:noFill/>
            <a:ln w="28575" cap="flat" cmpd="sng">
              <a:solidFill>
                <a:srgbClr val="7F7F7F"/>
              </a:solidFill>
              <a:prstDash val="solid"/>
              <a:miter lim="800000"/>
              <a:headEnd type="none" w="sm" len="sm"/>
              <a:tailEnd type="none" w="sm" len="sm"/>
            </a:ln>
          </p:spPr>
        </p:cxnSp>
        <p:sp>
          <p:nvSpPr>
            <p:cNvPr id="1091" name="Google Shape;1091;p32"/>
            <p:cNvSpPr txBox="1"/>
            <p:nvPr/>
          </p:nvSpPr>
          <p:spPr>
            <a:xfrm>
              <a:off x="4088879" y="397183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.05</a:t>
              </a:r>
              <a:endParaRPr sz="2200" b="0" i="0" u="none" strike="noStrike" cap="none">
                <a:solidFill>
                  <a:srgbClr val="000000"/>
                </a:solidFill>
                <a:latin typeface="Arial"/>
                <a:ea typeface="Arial"/>
                <a:cs typeface="Arial"/>
                <a:sym typeface="Arial"/>
              </a:endParaRPr>
            </a:p>
          </p:txBody>
        </p:sp>
        <p:sp>
          <p:nvSpPr>
            <p:cNvPr id="1092" name="Google Shape;1092;p32"/>
            <p:cNvSpPr txBox="1"/>
            <p:nvPr/>
          </p:nvSpPr>
          <p:spPr>
            <a:xfrm>
              <a:off x="4095586" y="631157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.10</a:t>
              </a:r>
              <a:endParaRPr sz="2200" b="0" i="0" u="none" strike="noStrike" cap="none">
                <a:solidFill>
                  <a:srgbClr val="000000"/>
                </a:solidFill>
                <a:latin typeface="Arial"/>
                <a:ea typeface="Arial"/>
                <a:cs typeface="Arial"/>
                <a:sym typeface="Arial"/>
              </a:endParaRPr>
            </a:p>
          </p:txBody>
        </p:sp>
        <p:sp>
          <p:nvSpPr>
            <p:cNvPr id="1093" name="Google Shape;1093;p32"/>
            <p:cNvSpPr txBox="1"/>
            <p:nvPr/>
          </p:nvSpPr>
          <p:spPr>
            <a:xfrm>
              <a:off x="11058639" y="3835954"/>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.01</a:t>
              </a:r>
              <a:endParaRPr sz="2200" b="0" i="0" u="none" strike="noStrike" cap="none">
                <a:solidFill>
                  <a:srgbClr val="000000"/>
                </a:solidFill>
                <a:latin typeface="Arial"/>
                <a:ea typeface="Arial"/>
                <a:cs typeface="Arial"/>
                <a:sym typeface="Arial"/>
              </a:endParaRPr>
            </a:p>
          </p:txBody>
        </p:sp>
        <p:sp>
          <p:nvSpPr>
            <p:cNvPr id="1094" name="Google Shape;1094;p32"/>
            <p:cNvSpPr txBox="1"/>
            <p:nvPr/>
          </p:nvSpPr>
          <p:spPr>
            <a:xfrm>
              <a:off x="11123116" y="6172359"/>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.99</a:t>
              </a:r>
              <a:endParaRPr sz="2200" b="0" i="0" u="none" strike="noStrike" cap="none">
                <a:solidFill>
                  <a:srgbClr val="000000"/>
                </a:solidFill>
                <a:latin typeface="Arial"/>
                <a:ea typeface="Arial"/>
                <a:cs typeface="Arial"/>
                <a:sym typeface="Arial"/>
              </a:endParaRPr>
            </a:p>
          </p:txBody>
        </p:sp>
        <p:sp>
          <p:nvSpPr>
            <p:cNvPr id="1095" name="Google Shape;1095;p32"/>
            <p:cNvSpPr txBox="1"/>
            <p:nvPr/>
          </p:nvSpPr>
          <p:spPr>
            <a:xfrm>
              <a:off x="4834805" y="5845159"/>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.30 </a:t>
              </a:r>
              <a:r>
                <a:rPr lang="en-US" sz="2200" b="0" i="0" u="none" strike="noStrike" cap="none">
                  <a:solidFill>
                    <a:srgbClr val="595959"/>
                  </a:solidFill>
                  <a:latin typeface="Open Sans"/>
                  <a:ea typeface="Open Sans"/>
                  <a:cs typeface="Open Sans"/>
                  <a:sym typeface="Open Sans"/>
                </a:rPr>
                <a:t>w4</a:t>
              </a:r>
              <a:endParaRPr sz="2200" b="0" i="0" u="none" strike="noStrike" cap="none">
                <a:solidFill>
                  <a:srgbClr val="000000"/>
                </a:solidFill>
                <a:latin typeface="Arial"/>
                <a:ea typeface="Arial"/>
                <a:cs typeface="Arial"/>
                <a:sym typeface="Arial"/>
              </a:endParaRPr>
            </a:p>
          </p:txBody>
        </p:sp>
        <p:sp>
          <p:nvSpPr>
            <p:cNvPr id="1096" name="Google Shape;1096;p32"/>
            <p:cNvSpPr txBox="1"/>
            <p:nvPr/>
          </p:nvSpPr>
          <p:spPr>
            <a:xfrm>
              <a:off x="8204336" y="7981685"/>
              <a:ext cx="112158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b2</a:t>
              </a:r>
              <a:r>
                <a:rPr lang="en-US" sz="2200" b="0" i="0" u="none" strike="noStrike" cap="none">
                  <a:solidFill>
                    <a:srgbClr val="C55A11"/>
                  </a:solidFill>
                  <a:latin typeface="Open Sans"/>
                  <a:ea typeface="Open Sans"/>
                  <a:cs typeface="Open Sans"/>
                  <a:sym typeface="Open Sans"/>
                </a:rPr>
                <a:t> .60</a:t>
              </a:r>
              <a:endParaRPr sz="2200" b="0" i="0" u="none" strike="noStrike" cap="none">
                <a:solidFill>
                  <a:srgbClr val="000000"/>
                </a:solidFill>
                <a:latin typeface="Arial"/>
                <a:ea typeface="Arial"/>
                <a:cs typeface="Arial"/>
                <a:sym typeface="Arial"/>
              </a:endParaRPr>
            </a:p>
          </p:txBody>
        </p:sp>
        <p:sp>
          <p:nvSpPr>
            <p:cNvPr id="1097" name="Google Shape;1097;p32"/>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.15 </a:t>
              </a:r>
              <a:r>
                <a:rPr lang="en-US" sz="2200" b="0" i="0" u="none" strike="noStrike" cap="none">
                  <a:solidFill>
                    <a:srgbClr val="595959"/>
                  </a:solidFill>
                  <a:latin typeface="Open Sans"/>
                  <a:ea typeface="Open Sans"/>
                  <a:cs typeface="Open Sans"/>
                  <a:sym typeface="Open Sans"/>
                </a:rPr>
                <a:t>w1</a:t>
              </a:r>
              <a:endParaRPr sz="2200" b="0" i="0" u="none" strike="noStrike" cap="none">
                <a:solidFill>
                  <a:srgbClr val="000000"/>
                </a:solidFill>
                <a:latin typeface="Arial"/>
                <a:ea typeface="Arial"/>
                <a:cs typeface="Arial"/>
                <a:sym typeface="Arial"/>
              </a:endParaRPr>
            </a:p>
          </p:txBody>
        </p:sp>
        <p:sp>
          <p:nvSpPr>
            <p:cNvPr id="1098" name="Google Shape;1098;p32"/>
            <p:cNvSpPr txBox="1"/>
            <p:nvPr/>
          </p:nvSpPr>
          <p:spPr>
            <a:xfrm>
              <a:off x="5445646" y="3838037"/>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.20 </a:t>
              </a:r>
              <a:r>
                <a:rPr lang="en-US" sz="2200" b="0" i="0" u="none" strike="noStrike" cap="none">
                  <a:solidFill>
                    <a:srgbClr val="595959"/>
                  </a:solidFill>
                  <a:latin typeface="Open Sans"/>
                  <a:ea typeface="Open Sans"/>
                  <a:cs typeface="Open Sans"/>
                  <a:sym typeface="Open Sans"/>
                </a:rPr>
                <a:t>w2</a:t>
              </a:r>
              <a:endParaRPr sz="2200" b="0" i="0" u="none" strike="noStrike" cap="none">
                <a:solidFill>
                  <a:srgbClr val="000000"/>
                </a:solidFill>
                <a:latin typeface="Arial"/>
                <a:ea typeface="Arial"/>
                <a:cs typeface="Arial"/>
                <a:sym typeface="Arial"/>
              </a:endParaRPr>
            </a:p>
          </p:txBody>
        </p:sp>
        <p:sp>
          <p:nvSpPr>
            <p:cNvPr id="1099" name="Google Shape;1099;p32"/>
            <p:cNvSpPr txBox="1"/>
            <p:nvPr/>
          </p:nvSpPr>
          <p:spPr>
            <a:xfrm>
              <a:off x="5447508" y="4965505"/>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.25 </a:t>
              </a:r>
              <a:r>
                <a:rPr lang="en-US" sz="2200" b="0" i="0" u="none" strike="noStrike" cap="none">
                  <a:solidFill>
                    <a:srgbClr val="595959"/>
                  </a:solidFill>
                  <a:latin typeface="Open Sans"/>
                  <a:ea typeface="Open Sans"/>
                  <a:cs typeface="Open Sans"/>
                  <a:sym typeface="Open Sans"/>
                </a:rPr>
                <a:t>w3</a:t>
              </a:r>
              <a:endParaRPr sz="2200" b="0" i="0" u="none" strike="noStrike" cap="none">
                <a:solidFill>
                  <a:srgbClr val="000000"/>
                </a:solidFill>
                <a:latin typeface="Arial"/>
                <a:ea typeface="Arial"/>
                <a:cs typeface="Arial"/>
                <a:sym typeface="Arial"/>
              </a:endParaRPr>
            </a:p>
          </p:txBody>
        </p:sp>
        <p:sp>
          <p:nvSpPr>
            <p:cNvPr id="1100" name="Google Shape;1100;p32"/>
            <p:cNvSpPr txBox="1"/>
            <p:nvPr/>
          </p:nvSpPr>
          <p:spPr>
            <a:xfrm>
              <a:off x="5186278" y="804336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b1</a:t>
              </a:r>
              <a:r>
                <a:rPr lang="en-US" sz="2200" b="0" i="0" u="none" strike="noStrike" cap="none">
                  <a:solidFill>
                    <a:srgbClr val="C55A11"/>
                  </a:solidFill>
                  <a:latin typeface="Open Sans"/>
                  <a:ea typeface="Open Sans"/>
                  <a:cs typeface="Open Sans"/>
                  <a:sym typeface="Open Sans"/>
                </a:rPr>
                <a:t> .35</a:t>
              </a:r>
              <a:endParaRPr sz="2200" b="0" i="0" u="none" strike="noStrike" cap="none">
                <a:solidFill>
                  <a:srgbClr val="000000"/>
                </a:solidFill>
                <a:latin typeface="Arial"/>
                <a:ea typeface="Arial"/>
                <a:cs typeface="Arial"/>
                <a:sym typeface="Arial"/>
              </a:endParaRPr>
            </a:p>
          </p:txBody>
        </p:sp>
        <p:sp>
          <p:nvSpPr>
            <p:cNvPr id="1101" name="Google Shape;1101;p32"/>
            <p:cNvSpPr txBox="1"/>
            <p:nvPr/>
          </p:nvSpPr>
          <p:spPr>
            <a:xfrm>
              <a:off x="8579332" y="299091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.40 </a:t>
              </a:r>
              <a:r>
                <a:rPr lang="en-US" sz="2200" b="0" i="0" u="none" strike="noStrike" cap="none">
                  <a:solidFill>
                    <a:srgbClr val="595959"/>
                  </a:solidFill>
                  <a:latin typeface="Open Sans"/>
                  <a:ea typeface="Open Sans"/>
                  <a:cs typeface="Open Sans"/>
                  <a:sym typeface="Open Sans"/>
                </a:rPr>
                <a:t>w5</a:t>
              </a:r>
              <a:endParaRPr sz="2200" b="0" i="0" u="none" strike="noStrike" cap="none">
                <a:solidFill>
                  <a:srgbClr val="000000"/>
                </a:solidFill>
                <a:latin typeface="Arial"/>
                <a:ea typeface="Arial"/>
                <a:cs typeface="Arial"/>
                <a:sym typeface="Arial"/>
              </a:endParaRPr>
            </a:p>
          </p:txBody>
        </p:sp>
        <p:sp>
          <p:nvSpPr>
            <p:cNvPr id="1102" name="Google Shape;1102;p32"/>
            <p:cNvSpPr txBox="1"/>
            <p:nvPr/>
          </p:nvSpPr>
          <p:spPr>
            <a:xfrm>
              <a:off x="8661389" y="361575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.45 </a:t>
              </a:r>
              <a:r>
                <a:rPr lang="en-US" sz="2200" b="0" i="0" u="none" strike="noStrike" cap="none">
                  <a:solidFill>
                    <a:srgbClr val="595959"/>
                  </a:solidFill>
                  <a:latin typeface="Open Sans"/>
                  <a:ea typeface="Open Sans"/>
                  <a:cs typeface="Open Sans"/>
                  <a:sym typeface="Open Sans"/>
                </a:rPr>
                <a:t>w6</a:t>
              </a:r>
              <a:endParaRPr sz="2200" b="0" i="0" u="none" strike="noStrike" cap="none">
                <a:solidFill>
                  <a:srgbClr val="000000"/>
                </a:solidFill>
                <a:latin typeface="Arial"/>
                <a:ea typeface="Arial"/>
                <a:cs typeface="Arial"/>
                <a:sym typeface="Arial"/>
              </a:endParaRPr>
            </a:p>
          </p:txBody>
        </p:sp>
        <p:sp>
          <p:nvSpPr>
            <p:cNvPr id="1103" name="Google Shape;1103;p32"/>
            <p:cNvSpPr txBox="1"/>
            <p:nvPr/>
          </p:nvSpPr>
          <p:spPr>
            <a:xfrm>
              <a:off x="8661389" y="490599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.50 </a:t>
              </a:r>
              <a:r>
                <a:rPr lang="en-US" sz="2200" b="0" i="0" u="none" strike="noStrike" cap="none">
                  <a:solidFill>
                    <a:srgbClr val="595959"/>
                  </a:solidFill>
                  <a:latin typeface="Open Sans"/>
                  <a:ea typeface="Open Sans"/>
                  <a:cs typeface="Open Sans"/>
                  <a:sym typeface="Open Sans"/>
                </a:rPr>
                <a:t>w7</a:t>
              </a:r>
              <a:endParaRPr sz="2200" b="0" i="0" u="none" strike="noStrike" cap="none">
                <a:solidFill>
                  <a:srgbClr val="000000"/>
                </a:solidFill>
                <a:latin typeface="Arial"/>
                <a:ea typeface="Arial"/>
                <a:cs typeface="Arial"/>
                <a:sym typeface="Arial"/>
              </a:endParaRPr>
            </a:p>
          </p:txBody>
        </p:sp>
        <p:sp>
          <p:nvSpPr>
            <p:cNvPr id="1104" name="Google Shape;1104;p32"/>
            <p:cNvSpPr txBox="1"/>
            <p:nvPr/>
          </p:nvSpPr>
          <p:spPr>
            <a:xfrm>
              <a:off x="8118039" y="581766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.55 </a:t>
              </a:r>
              <a:r>
                <a:rPr lang="en-US" sz="2200" b="0" i="0" u="none" strike="noStrike" cap="none">
                  <a:solidFill>
                    <a:srgbClr val="595959"/>
                  </a:solidFill>
                  <a:latin typeface="Open Sans"/>
                  <a:ea typeface="Open Sans"/>
                  <a:cs typeface="Open Sans"/>
                  <a:sym typeface="Open Sans"/>
                </a:rPr>
                <a:t>w8</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3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Forward Pass</a:t>
            </a:r>
            <a:endParaRPr/>
          </a:p>
        </p:txBody>
      </p:sp>
      <p:pic>
        <p:nvPicPr>
          <p:cNvPr id="1111" name="Google Shape;1111;p33"/>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1112" name="Google Shape;1112;p33"/>
          <p:cNvGrpSpPr/>
          <p:nvPr/>
        </p:nvGrpSpPr>
        <p:grpSpPr>
          <a:xfrm>
            <a:off x="5228455" y="1916502"/>
            <a:ext cx="5913120" cy="1591578"/>
            <a:chOff x="1448935" y="1877966"/>
            <a:chExt cx="5913120" cy="1591578"/>
          </a:xfrm>
        </p:grpSpPr>
        <p:sp>
          <p:nvSpPr>
            <p:cNvPr id="1113" name="Google Shape;1113;p33"/>
            <p:cNvSpPr/>
            <p:nvPr/>
          </p:nvSpPr>
          <p:spPr>
            <a:xfrm>
              <a:off x="1448935" y="1877966"/>
              <a:ext cx="5913120" cy="159157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114" name="Google Shape;1114;p33"/>
            <p:cNvGrpSpPr/>
            <p:nvPr/>
          </p:nvGrpSpPr>
          <p:grpSpPr>
            <a:xfrm>
              <a:off x="1907547" y="2140085"/>
              <a:ext cx="5276842" cy="1110417"/>
              <a:chOff x="6310772" y="1420359"/>
              <a:chExt cx="5276842" cy="1110417"/>
            </a:xfrm>
          </p:grpSpPr>
          <p:sp>
            <p:nvSpPr>
              <p:cNvPr id="1115" name="Google Shape;1115;p33"/>
              <p:cNvSpPr txBox="1"/>
              <p:nvPr/>
            </p:nvSpPr>
            <p:spPr>
              <a:xfrm>
                <a:off x="6310772" y="1420359"/>
                <a:ext cx="3634456" cy="307777"/>
              </a:xfrm>
              <a:prstGeom prst="rect">
                <a:avLst/>
              </a:prstGeom>
              <a:blipFill rotWithShape="1">
                <a:blip r:embed="rId4">
                  <a:alphaModFix/>
                </a:blip>
                <a:stretch>
                  <a:fillRect l="-2177" t="-23524" r="-667"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116" name="Google Shape;1116;p33"/>
              <p:cNvSpPr txBox="1"/>
              <p:nvPr/>
            </p:nvSpPr>
            <p:spPr>
              <a:xfrm>
                <a:off x="6367787" y="2222999"/>
                <a:ext cx="5219827" cy="307777"/>
              </a:xfrm>
              <a:prstGeom prst="rect">
                <a:avLst/>
              </a:prstGeom>
              <a:blipFill rotWithShape="1">
                <a:blip r:embed="rId5">
                  <a:alphaModFix/>
                </a:blip>
                <a:stretch>
                  <a:fillRect l="-1515" t="-23524" r="-2915"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sp>
        <p:nvSpPr>
          <p:cNvPr id="1117" name="Google Shape;1117;p33"/>
          <p:cNvSpPr txBox="1"/>
          <p:nvPr/>
        </p:nvSpPr>
        <p:spPr>
          <a:xfrm>
            <a:off x="1448935" y="4105468"/>
            <a:ext cx="13472159"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Squash it using logistic function to get the output: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nvGrpSpPr>
          <p:cNvPr id="1118" name="Google Shape;1118;p33"/>
          <p:cNvGrpSpPr/>
          <p:nvPr/>
        </p:nvGrpSpPr>
        <p:grpSpPr>
          <a:xfrm>
            <a:off x="5228455" y="5635920"/>
            <a:ext cx="5913120" cy="1591578"/>
            <a:chOff x="833120" y="4121609"/>
            <a:chExt cx="5913120" cy="1591578"/>
          </a:xfrm>
        </p:grpSpPr>
        <p:sp>
          <p:nvSpPr>
            <p:cNvPr id="1119" name="Google Shape;1119;p33"/>
            <p:cNvSpPr/>
            <p:nvPr/>
          </p:nvSpPr>
          <p:spPr>
            <a:xfrm>
              <a:off x="833120" y="4121609"/>
              <a:ext cx="5913120" cy="159157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120" name="Google Shape;1120;p33"/>
            <p:cNvGrpSpPr/>
            <p:nvPr/>
          </p:nvGrpSpPr>
          <p:grpSpPr>
            <a:xfrm>
              <a:off x="1348747" y="4448692"/>
              <a:ext cx="4720881" cy="937412"/>
              <a:chOff x="1348747" y="4187775"/>
              <a:chExt cx="4205254" cy="937412"/>
            </a:xfrm>
          </p:grpSpPr>
          <p:sp>
            <p:nvSpPr>
              <p:cNvPr id="1121" name="Google Shape;1121;p33"/>
              <p:cNvSpPr txBox="1"/>
              <p:nvPr/>
            </p:nvSpPr>
            <p:spPr>
              <a:xfrm>
                <a:off x="1348747" y="4187775"/>
                <a:ext cx="4205254" cy="307777"/>
              </a:xfrm>
              <a:prstGeom prst="rect">
                <a:avLst/>
              </a:prstGeom>
              <a:blipFill rotWithShape="1">
                <a:blip r:embed="rId6">
                  <a:alphaModFix/>
                </a:blip>
                <a:stretch>
                  <a:fillRect l="-1802" t="-23524"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122" name="Google Shape;1122;p33"/>
              <p:cNvSpPr/>
              <p:nvPr/>
            </p:nvSpPr>
            <p:spPr>
              <a:xfrm>
                <a:off x="1348747" y="4725077"/>
                <a:ext cx="2660152" cy="400110"/>
              </a:xfrm>
              <a:prstGeom prst="rect">
                <a:avLst/>
              </a:prstGeom>
              <a:blipFill rotWithShape="1">
                <a:blip r:embed="rId7">
                  <a:alphaModFix/>
                </a:blip>
                <a:stretch>
                  <a:fillRect t="-6058" b="-272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3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Forward Pass</a:t>
            </a:r>
            <a:endParaRPr/>
          </a:p>
        </p:txBody>
      </p:sp>
      <p:pic>
        <p:nvPicPr>
          <p:cNvPr id="1129" name="Google Shape;1129;p34"/>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1130" name="Google Shape;1130;p34"/>
          <p:cNvGrpSpPr/>
          <p:nvPr/>
        </p:nvGrpSpPr>
        <p:grpSpPr>
          <a:xfrm>
            <a:off x="4364715" y="1916502"/>
            <a:ext cx="8731385" cy="2655498"/>
            <a:chOff x="1448934" y="1877966"/>
            <a:chExt cx="8731385" cy="2655498"/>
          </a:xfrm>
        </p:grpSpPr>
        <p:sp>
          <p:nvSpPr>
            <p:cNvPr id="1131" name="Google Shape;1131;p34"/>
            <p:cNvSpPr/>
            <p:nvPr/>
          </p:nvSpPr>
          <p:spPr>
            <a:xfrm>
              <a:off x="1448934" y="1877966"/>
              <a:ext cx="8731385"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2" name="Google Shape;1132;p34"/>
            <p:cNvGrpSpPr/>
            <p:nvPr/>
          </p:nvGrpSpPr>
          <p:grpSpPr>
            <a:xfrm>
              <a:off x="1907547" y="2140085"/>
              <a:ext cx="7960269" cy="1110417"/>
              <a:chOff x="6310772" y="1420359"/>
              <a:chExt cx="7960269" cy="1110417"/>
            </a:xfrm>
          </p:grpSpPr>
          <p:sp>
            <p:nvSpPr>
              <p:cNvPr id="1133" name="Google Shape;1133;p34"/>
              <p:cNvSpPr txBox="1"/>
              <p:nvPr/>
            </p:nvSpPr>
            <p:spPr>
              <a:xfrm>
                <a:off x="6310772" y="1420359"/>
                <a:ext cx="4529830" cy="307777"/>
              </a:xfrm>
              <a:prstGeom prst="rect">
                <a:avLst/>
              </a:prstGeom>
              <a:blipFill rotWithShape="1">
                <a:blip r:embed="rId4">
                  <a:alphaModFix/>
                </a:blip>
                <a:stretch>
                  <a:fillRect l="-1748" t="-23524" r="-534"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34" name="Google Shape;1134;p34"/>
              <p:cNvSpPr txBox="1"/>
              <p:nvPr/>
            </p:nvSpPr>
            <p:spPr>
              <a:xfrm>
                <a:off x="6367787" y="2222999"/>
                <a:ext cx="7903254" cy="307777"/>
              </a:xfrm>
              <a:prstGeom prst="rect">
                <a:avLst/>
              </a:prstGeom>
              <a:blipFill rotWithShape="1">
                <a:blip r:embed="rId5">
                  <a:alphaModFix/>
                </a:blip>
                <a:stretch>
                  <a:fillRect l="-1001" t="-23524" r="-2699" b="-5097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
        <p:nvSpPr>
          <p:cNvPr id="1135" name="Google Shape;1135;p34"/>
          <p:cNvSpPr txBox="1"/>
          <p:nvPr/>
        </p:nvSpPr>
        <p:spPr>
          <a:xfrm>
            <a:off x="1448935" y="4999063"/>
            <a:ext cx="13472159"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Carrying out the same process for o2, we get:</a:t>
            </a:r>
            <a:endParaRPr sz="2200" b="0" i="0" u="none" strike="noStrike" cap="none">
              <a:solidFill>
                <a:srgbClr val="000000"/>
              </a:solidFill>
              <a:latin typeface="Arial"/>
              <a:ea typeface="Arial"/>
              <a:cs typeface="Arial"/>
              <a:sym typeface="Arial"/>
            </a:endParaRPr>
          </a:p>
        </p:txBody>
      </p:sp>
      <p:grpSp>
        <p:nvGrpSpPr>
          <p:cNvPr id="1136" name="Google Shape;1136;p34"/>
          <p:cNvGrpSpPr/>
          <p:nvPr/>
        </p:nvGrpSpPr>
        <p:grpSpPr>
          <a:xfrm>
            <a:off x="4364714" y="6169590"/>
            <a:ext cx="8731385" cy="1057908"/>
            <a:chOff x="833120" y="4121609"/>
            <a:chExt cx="5913120" cy="1057908"/>
          </a:xfrm>
        </p:grpSpPr>
        <p:sp>
          <p:nvSpPr>
            <p:cNvPr id="1137" name="Google Shape;1137;p34"/>
            <p:cNvSpPr/>
            <p:nvPr/>
          </p:nvSpPr>
          <p:spPr>
            <a:xfrm>
              <a:off x="833120" y="4121609"/>
              <a:ext cx="5913120" cy="105790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8" name="Google Shape;1138;p34"/>
            <p:cNvSpPr/>
            <p:nvPr/>
          </p:nvSpPr>
          <p:spPr>
            <a:xfrm>
              <a:off x="1206326" y="4472267"/>
              <a:ext cx="2652136" cy="400110"/>
            </a:xfrm>
            <a:prstGeom prst="rect">
              <a:avLst/>
            </a:prstGeom>
            <a:blipFill rotWithShape="1">
              <a:blip r:embed="rId6">
                <a:alphaModFix/>
              </a:blip>
              <a:stretch>
                <a:fillRect t="-7689" b="-2922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139" name="Google Shape;1139;p34"/>
          <p:cNvSpPr txBox="1"/>
          <p:nvPr/>
        </p:nvSpPr>
        <p:spPr>
          <a:xfrm>
            <a:off x="4823328" y="3783901"/>
            <a:ext cx="5987029" cy="307777"/>
          </a:xfrm>
          <a:prstGeom prst="rect">
            <a:avLst/>
          </a:prstGeom>
          <a:blipFill rotWithShape="1">
            <a:blip r:embed="rId7">
              <a:alphaModFix/>
            </a:blip>
            <a:stretch>
              <a:fillRect l="-1422" t="-23995"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Calculating Total Error</a:t>
            </a:r>
            <a:endParaRPr/>
          </a:p>
        </p:txBody>
      </p:sp>
      <p:pic>
        <p:nvPicPr>
          <p:cNvPr id="1146" name="Google Shape;1146;p3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47" name="Google Shape;1147;p35"/>
          <p:cNvGrpSpPr/>
          <p:nvPr/>
        </p:nvGrpSpPr>
        <p:grpSpPr>
          <a:xfrm>
            <a:off x="3584437" y="2110866"/>
            <a:ext cx="9087126" cy="4355378"/>
            <a:chOff x="3641451" y="1745106"/>
            <a:chExt cx="9087126" cy="4355378"/>
          </a:xfrm>
        </p:grpSpPr>
        <p:grpSp>
          <p:nvGrpSpPr>
            <p:cNvPr id="1148" name="Google Shape;1148;p35"/>
            <p:cNvGrpSpPr/>
            <p:nvPr/>
          </p:nvGrpSpPr>
          <p:grpSpPr>
            <a:xfrm>
              <a:off x="3641452" y="1745106"/>
              <a:ext cx="9087125" cy="2655498"/>
              <a:chOff x="4364715" y="1916502"/>
              <a:chExt cx="9087125" cy="2655498"/>
            </a:xfrm>
          </p:grpSpPr>
          <p:grpSp>
            <p:nvGrpSpPr>
              <p:cNvPr id="1149" name="Google Shape;1149;p35"/>
              <p:cNvGrpSpPr/>
              <p:nvPr/>
            </p:nvGrpSpPr>
            <p:grpSpPr>
              <a:xfrm>
                <a:off x="4364715" y="1916502"/>
                <a:ext cx="9087125" cy="2655498"/>
                <a:chOff x="1448934" y="1877966"/>
                <a:chExt cx="9087125" cy="2655498"/>
              </a:xfrm>
            </p:grpSpPr>
            <p:sp>
              <p:nvSpPr>
                <p:cNvPr id="1150" name="Google Shape;1150;p35"/>
                <p:cNvSpPr/>
                <p:nvPr/>
              </p:nvSpPr>
              <p:spPr>
                <a:xfrm>
                  <a:off x="1448934" y="1877966"/>
                  <a:ext cx="9087125"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51" name="Google Shape;1151;p35"/>
                <p:cNvGrpSpPr/>
                <p:nvPr/>
              </p:nvGrpSpPr>
              <p:grpSpPr>
                <a:xfrm>
                  <a:off x="1907547" y="2140085"/>
                  <a:ext cx="8418856" cy="1110417"/>
                  <a:chOff x="6310772" y="1420359"/>
                  <a:chExt cx="8418856" cy="1110417"/>
                </a:xfrm>
              </p:grpSpPr>
              <p:sp>
                <p:nvSpPr>
                  <p:cNvPr id="1152" name="Google Shape;1152;p35"/>
                  <p:cNvSpPr txBox="1"/>
                  <p:nvPr/>
                </p:nvSpPr>
                <p:spPr>
                  <a:xfrm>
                    <a:off x="6310772" y="1420359"/>
                    <a:ext cx="3846246" cy="307777"/>
                  </a:xfrm>
                  <a:prstGeom prst="rect">
                    <a:avLst/>
                  </a:prstGeom>
                  <a:blipFill rotWithShape="1">
                    <a:blip r:embed="rId4">
                      <a:alphaModFix/>
                    </a:blip>
                    <a:stretch>
                      <a:fillRect l="-2217" t="-168593" b="-25485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53" name="Google Shape;1153;p35"/>
                  <p:cNvSpPr txBox="1"/>
                  <p:nvPr/>
                </p:nvSpPr>
                <p:spPr>
                  <a:xfrm>
                    <a:off x="6367787" y="2222999"/>
                    <a:ext cx="8361841" cy="307777"/>
                  </a:xfrm>
                  <a:prstGeom prst="rect">
                    <a:avLst/>
                  </a:prstGeom>
                  <a:blipFill rotWithShape="1">
                    <a:blip r:embed="rId5">
                      <a:alphaModFix/>
                    </a:blip>
                    <a:stretch>
                      <a:fillRect l="-1091" t="-23995" r="-1237"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
            <p:nvSpPr>
              <p:cNvPr id="1154" name="Google Shape;1154;p35"/>
              <p:cNvSpPr txBox="1"/>
              <p:nvPr/>
            </p:nvSpPr>
            <p:spPr>
              <a:xfrm>
                <a:off x="4823328" y="3783901"/>
                <a:ext cx="2127249" cy="307777"/>
              </a:xfrm>
              <a:prstGeom prst="rect">
                <a:avLst/>
              </a:prstGeom>
              <a:blipFill rotWithShape="1">
                <a:blip r:embed="rId6">
                  <a:alphaModFix/>
                </a:blip>
                <a:stretch>
                  <a:fillRect l="-4008" t="-23995" r="-7731"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nvGrpSpPr>
            <p:cNvPr id="1155" name="Google Shape;1155;p35"/>
            <p:cNvGrpSpPr/>
            <p:nvPr/>
          </p:nvGrpSpPr>
          <p:grpSpPr>
            <a:xfrm>
              <a:off x="3641451" y="5413240"/>
              <a:ext cx="9087125" cy="687244"/>
              <a:chOff x="1448934" y="1877966"/>
              <a:chExt cx="9087125" cy="687244"/>
            </a:xfrm>
          </p:grpSpPr>
          <p:sp>
            <p:nvSpPr>
              <p:cNvPr id="1156" name="Google Shape;1156;p35"/>
              <p:cNvSpPr/>
              <p:nvPr/>
            </p:nvSpPr>
            <p:spPr>
              <a:xfrm>
                <a:off x="1448934" y="1877966"/>
                <a:ext cx="9087125" cy="687244"/>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7" name="Google Shape;1157;p35"/>
              <p:cNvSpPr txBox="1"/>
              <p:nvPr/>
            </p:nvSpPr>
            <p:spPr>
              <a:xfrm>
                <a:off x="1907547" y="2140085"/>
                <a:ext cx="7370351" cy="307777"/>
              </a:xfrm>
              <a:prstGeom prst="rect">
                <a:avLst/>
              </a:prstGeom>
              <a:blipFill rotWithShape="1">
                <a:blip r:embed="rId7">
                  <a:alphaModFix/>
                </a:blip>
                <a:stretch>
                  <a:fillRect l="-1155" t="-23995" r="-1983" b="-519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36"/>
          <p:cNvSpPr/>
          <p:nvPr/>
        </p:nvSpPr>
        <p:spPr>
          <a:xfrm>
            <a:off x="8889998" y="3969469"/>
            <a:ext cx="6563357" cy="2655498"/>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p36"/>
          <p:cNvSpPr/>
          <p:nvPr/>
        </p:nvSpPr>
        <p:spPr>
          <a:xfrm>
            <a:off x="2011680" y="3750960"/>
            <a:ext cx="6116319" cy="3564240"/>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p3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dirty="0">
                <a:solidFill>
                  <a:srgbClr val="3F3F3F"/>
                </a:solidFill>
                <a:latin typeface="Open Sans ExtraBold"/>
                <a:ea typeface="Open Sans ExtraBold"/>
                <a:cs typeface="Open Sans ExtraBold"/>
                <a:sym typeface="Open Sans ExtraBold"/>
              </a:rPr>
              <a:t>The Backward Pass</a:t>
            </a:r>
            <a:endParaRPr dirty="0"/>
          </a:p>
        </p:txBody>
      </p:sp>
      <p:pic>
        <p:nvPicPr>
          <p:cNvPr id="1166" name="Google Shape;1166;p36"/>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68" name="Google Shape;1168;p36"/>
          <p:cNvGrpSpPr/>
          <p:nvPr/>
        </p:nvGrpSpPr>
        <p:grpSpPr>
          <a:xfrm>
            <a:off x="2666130" y="4003575"/>
            <a:ext cx="4938340" cy="2606959"/>
            <a:chOff x="5715845" y="3180080"/>
            <a:chExt cx="4938340" cy="2606959"/>
          </a:xfrm>
        </p:grpSpPr>
        <p:sp>
          <p:nvSpPr>
            <p:cNvPr id="1169" name="Google Shape;1169;p36"/>
            <p:cNvSpPr txBox="1"/>
            <p:nvPr/>
          </p:nvSpPr>
          <p:spPr>
            <a:xfrm>
              <a:off x="5715845" y="3180080"/>
              <a:ext cx="4938340" cy="674095"/>
            </a:xfrm>
            <a:prstGeom prst="rect">
              <a:avLst/>
            </a:prstGeom>
            <a:blipFill rotWithShape="1">
              <a:blip r:embed="rId4">
                <a:alphaModFix/>
              </a:blip>
              <a:stretch>
                <a:fillRect t="-2724" b="-90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170" name="Google Shape;1170;p36"/>
            <p:cNvSpPr txBox="1"/>
            <p:nvPr/>
          </p:nvSpPr>
          <p:spPr>
            <a:xfrm>
              <a:off x="6004560" y="5113200"/>
              <a:ext cx="4558107" cy="673839"/>
            </a:xfrm>
            <a:prstGeom prst="rect">
              <a:avLst/>
            </a:prstGeom>
            <a:blipFill rotWithShape="1">
              <a:blip r:embed="rId5">
                <a:alphaModFix/>
              </a:blip>
              <a:stretch>
                <a:fillRect t="-2724" b="-908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171" name="Google Shape;1171;p36"/>
          <p:cNvSpPr/>
          <p:nvPr/>
        </p:nvSpPr>
        <p:spPr>
          <a:xfrm>
            <a:off x="9235444" y="4459367"/>
            <a:ext cx="5479833" cy="1477328"/>
          </a:xfrm>
          <a:prstGeom prst="rect">
            <a:avLst/>
          </a:prstGeom>
          <a:blipFill rotWithShape="1">
            <a:blip r:embed="rId6">
              <a:alphaModFix/>
            </a:blip>
            <a:stretch>
              <a:fillRect l="-1888" t="-6609" r="-2333" b="-1156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1172" name="Google Shape;1172;p36"/>
          <p:cNvCxnSpPr/>
          <p:nvPr/>
        </p:nvCxnSpPr>
        <p:spPr>
          <a:xfrm>
            <a:off x="8493760" y="3196774"/>
            <a:ext cx="0" cy="4653280"/>
          </a:xfrm>
          <a:prstGeom prst="straightConnector1">
            <a:avLst/>
          </a:prstGeom>
          <a:noFill/>
          <a:ln w="28575" cap="flat" cmpd="sng">
            <a:solidFill>
              <a:schemeClr val="accent4"/>
            </a:solidFill>
            <a:prstDash val="dash"/>
            <a:miter lim="800000"/>
            <a:headEnd type="none" w="sm" len="sm"/>
            <a:tailEnd type="none" w="sm" len="sm"/>
          </a:ln>
        </p:spPr>
      </p:cxnSp>
      <mc:AlternateContent xmlns:mc="http://schemas.openxmlformats.org/markup-compatibility/2006" xmlns:a14="http://schemas.microsoft.com/office/drawing/2010/main">
        <mc:Choice Requires="a14">
          <p:sp>
            <p:nvSpPr>
              <p:cNvPr id="13" name="Google Shape;1135;p34">
                <a:extLst>
                  <a:ext uri="{FF2B5EF4-FFF2-40B4-BE49-F238E27FC236}">
                    <a16:creationId xmlns:a16="http://schemas.microsoft.com/office/drawing/2014/main" id="{118D8782-BA5F-4064-A93E-5246523C82E8}"/>
                  </a:ext>
                </a:extLst>
              </p:cNvPr>
              <p:cNvSpPr txBox="1"/>
              <p:nvPr/>
            </p:nvSpPr>
            <p:spPr>
              <a:xfrm>
                <a:off x="3177323" y="1293946"/>
                <a:ext cx="10632873"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Let us consider </a:t>
                </a:r>
                <a14:m>
                  <m:oMath xmlns:m="http://schemas.openxmlformats.org/officeDocument/2006/math">
                    <m:sSub>
                      <m:sSubPr>
                        <m:ctrlPr>
                          <a:rPr lang="ar-AE" sz="2200" b="0" i="1" u="none" strike="noStrike" cap="none" smtClean="0">
                            <a:solidFill>
                              <a:schemeClr val="tx1">
                                <a:lumMod val="65000"/>
                                <a:lumOff val="35000"/>
                              </a:schemeClr>
                            </a:solidFill>
                            <a:latin typeface="Cambria Math" panose="02040503050406030204" pitchFamily="18" charset="0"/>
                            <a:sym typeface="Arial"/>
                          </a:rPr>
                        </m:ctrlPr>
                      </m:sSubPr>
                      <m:e>
                        <m:r>
                          <a:rPr lang="ar-AE" sz="2200" b="0" i="1" u="none" strike="noStrike" cap="none" smtClean="0">
                            <a:solidFill>
                              <a:schemeClr val="tx1">
                                <a:lumMod val="65000"/>
                                <a:lumOff val="35000"/>
                              </a:schemeClr>
                            </a:solidFill>
                            <a:latin typeface="Cambria Math" panose="02040503050406030204" pitchFamily="18" charset="0"/>
                            <a:sym typeface="Arial"/>
                          </a:rPr>
                          <m:t>𝑊</m:t>
                        </m:r>
                      </m:e>
                      <m:sub>
                        <m:r>
                          <a:rPr lang="ar-AE" sz="2200" b="0" i="1" u="none" strike="noStrike" cap="none" smtClean="0">
                            <a:solidFill>
                              <a:schemeClr val="tx1">
                                <a:lumMod val="65000"/>
                                <a:lumOff val="35000"/>
                              </a:schemeClr>
                            </a:solidFill>
                            <a:latin typeface="Cambria Math" panose="02040503050406030204" pitchFamily="18" charset="0"/>
                            <a:sym typeface="Arial"/>
                          </a:rPr>
                          <m:t>5</m:t>
                        </m:r>
                      </m:sub>
                    </m:sSub>
                  </m:oMath>
                </a14:m>
                <a:r>
                  <a:rPr lang="ar-AE"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a:t>
                </a:r>
              </a:p>
            </p:txBody>
          </p:sp>
        </mc:Choice>
        <mc:Fallback xmlns="">
          <p:sp>
            <p:nvSpPr>
              <p:cNvPr id="13" name="Google Shape;1135;p34">
                <a:extLst>
                  <a:ext uri="{FF2B5EF4-FFF2-40B4-BE49-F238E27FC236}">
                    <a16:creationId xmlns:a16="http://schemas.microsoft.com/office/drawing/2014/main" id="{118D8782-BA5F-4064-A93E-5246523C82E8}"/>
                  </a:ext>
                </a:extLst>
              </p:cNvPr>
              <p:cNvSpPr txBox="1">
                <a:spLocks noRot="1" noChangeAspect="1" noMove="1" noResize="1" noEditPoints="1" noAdjustHandles="1" noChangeArrowheads="1" noChangeShapeType="1" noTextEdit="1"/>
              </p:cNvSpPr>
              <p:nvPr/>
            </p:nvSpPr>
            <p:spPr>
              <a:xfrm>
                <a:off x="3177323" y="1293946"/>
                <a:ext cx="10632873" cy="794595"/>
              </a:xfrm>
              <a:prstGeom prst="rect">
                <a:avLst/>
              </a:prstGeom>
              <a:blipFill>
                <a:blip r:embed="rId7"/>
                <a:stretch>
                  <a:fillRect/>
                </a:stretch>
              </a:blipFill>
              <a:ln w="9525" cap="flat" cmpd="sng">
                <a:solidFill>
                  <a:schemeClr val="accent4"/>
                </a:solidFill>
                <a:prstDash val="solid"/>
                <a:round/>
                <a:headEnd type="none" w="sm" len="sm"/>
                <a:tailEnd type="none" w="sm" len="sm"/>
              </a:ln>
            </p:spPr>
            <p:txBody>
              <a:bodyPr/>
              <a:lstStyle/>
              <a:p>
                <a:r>
                  <a:rPr lang="en-IN">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3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79" name="Google Shape;1179;p3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80" name="Google Shape;1180;p37"/>
          <p:cNvGrpSpPr/>
          <p:nvPr/>
        </p:nvGrpSpPr>
        <p:grpSpPr>
          <a:xfrm>
            <a:off x="3367019" y="1898487"/>
            <a:ext cx="9521962" cy="4716654"/>
            <a:chOff x="3584438" y="2110866"/>
            <a:chExt cx="9521962" cy="4716654"/>
          </a:xfrm>
        </p:grpSpPr>
        <p:sp>
          <p:nvSpPr>
            <p:cNvPr id="1181" name="Google Shape;1181;p37"/>
            <p:cNvSpPr/>
            <p:nvPr/>
          </p:nvSpPr>
          <p:spPr>
            <a:xfrm>
              <a:off x="3584438" y="2110866"/>
              <a:ext cx="9521962" cy="4716654"/>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2" name="Google Shape;1182;p37"/>
            <p:cNvSpPr/>
            <p:nvPr/>
          </p:nvSpPr>
          <p:spPr>
            <a:xfrm>
              <a:off x="3949375" y="2920458"/>
              <a:ext cx="8792087" cy="3303084"/>
            </a:xfrm>
            <a:prstGeom prst="rect">
              <a:avLst/>
            </a:prstGeom>
            <a:blipFill rotWithShape="1">
              <a:blip r:embed="rId4">
                <a:alphaModFix/>
              </a:blip>
              <a:stretch>
                <a:fillRect l="-137" r="-48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89" name="Google Shape;1189;p38"/>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90" name="Google Shape;1190;p38"/>
          <p:cNvGrpSpPr/>
          <p:nvPr/>
        </p:nvGrpSpPr>
        <p:grpSpPr>
          <a:xfrm>
            <a:off x="3056844" y="1468131"/>
            <a:ext cx="11019541" cy="6493673"/>
            <a:chOff x="3584438" y="2110865"/>
            <a:chExt cx="9521962" cy="6493673"/>
          </a:xfrm>
        </p:grpSpPr>
        <p:sp>
          <p:nvSpPr>
            <p:cNvPr id="1191" name="Google Shape;1191;p38"/>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2" name="Google Shape;1192;p38"/>
            <p:cNvSpPr/>
            <p:nvPr/>
          </p:nvSpPr>
          <p:spPr>
            <a:xfrm>
              <a:off x="3949375" y="2920458"/>
              <a:ext cx="8236524" cy="4951805"/>
            </a:xfrm>
            <a:prstGeom prst="rect">
              <a:avLst/>
            </a:prstGeom>
            <a:blipFill rotWithShape="1">
              <a:blip r:embed="rId4">
                <a:alphaModFix/>
              </a:blip>
              <a:stretch>
                <a:fillRect l="-102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3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Backward Pass</a:t>
            </a:r>
            <a:endParaRPr/>
          </a:p>
        </p:txBody>
      </p:sp>
      <p:pic>
        <p:nvPicPr>
          <p:cNvPr id="1199" name="Google Shape;1199;p39"/>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00" name="Google Shape;1200;p39"/>
          <p:cNvGrpSpPr/>
          <p:nvPr/>
        </p:nvGrpSpPr>
        <p:grpSpPr>
          <a:xfrm>
            <a:off x="3056844" y="1468131"/>
            <a:ext cx="11019541" cy="6493673"/>
            <a:chOff x="3584438" y="2110865"/>
            <a:chExt cx="9521962" cy="6493673"/>
          </a:xfrm>
        </p:grpSpPr>
        <p:sp>
          <p:nvSpPr>
            <p:cNvPr id="1201" name="Google Shape;1201;p39"/>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2" name="Google Shape;1202;p39"/>
            <p:cNvSpPr/>
            <p:nvPr/>
          </p:nvSpPr>
          <p:spPr>
            <a:xfrm>
              <a:off x="3949375" y="2920458"/>
              <a:ext cx="8236524" cy="4780539"/>
            </a:xfrm>
            <a:prstGeom prst="rect">
              <a:avLst/>
            </a:prstGeom>
            <a:blipFill rotWithShape="1">
              <a:blip r:embed="rId4">
                <a:alphaModFix/>
              </a:blip>
              <a:stretch>
                <a:fillRect l="-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Biological Neuron vs. Artificial Neuron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4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Updation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09" name="Google Shape;1209;p40"/>
          <p:cNvPicPr preferRelativeResize="0"/>
          <p:nvPr/>
        </p:nvPicPr>
        <p:blipFill rotWithShape="1">
          <a:blip r:embed="rId3">
            <a:alphaModFix/>
          </a:blip>
          <a:srcRect/>
          <a:stretch/>
        </p:blipFill>
        <p:spPr>
          <a:xfrm>
            <a:off x="5275043" y="780887"/>
            <a:ext cx="5819944" cy="365760"/>
          </a:xfrm>
          <a:prstGeom prst="rect">
            <a:avLst/>
          </a:prstGeom>
          <a:noFill/>
          <a:ln>
            <a:noFill/>
          </a:ln>
        </p:spPr>
      </p:pic>
      <p:sp>
        <p:nvSpPr>
          <p:cNvPr id="1210" name="Google Shape;1210;p40"/>
          <p:cNvSpPr txBox="1"/>
          <p:nvPr/>
        </p:nvSpPr>
        <p:spPr>
          <a:xfrm>
            <a:off x="2008915" y="1169022"/>
            <a:ext cx="12352200"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Update the weight. To decrease the error, we then subtract this value from the current weight.</a:t>
            </a:r>
            <a:endParaRPr sz="2200" b="0" i="0" u="none" strike="noStrike" cap="none">
              <a:solidFill>
                <a:srgbClr val="000000"/>
              </a:solidFill>
              <a:latin typeface="Arial"/>
              <a:ea typeface="Arial"/>
              <a:cs typeface="Arial"/>
              <a:sym typeface="Arial"/>
            </a:endParaRPr>
          </a:p>
        </p:txBody>
      </p:sp>
      <p:grpSp>
        <p:nvGrpSpPr>
          <p:cNvPr id="1211" name="Google Shape;1211;p40"/>
          <p:cNvGrpSpPr/>
          <p:nvPr/>
        </p:nvGrpSpPr>
        <p:grpSpPr>
          <a:xfrm>
            <a:off x="2618229" y="2514589"/>
            <a:ext cx="11019541" cy="5482764"/>
            <a:chOff x="3584438" y="2110865"/>
            <a:chExt cx="9521962" cy="6493673"/>
          </a:xfrm>
        </p:grpSpPr>
        <p:sp>
          <p:nvSpPr>
            <p:cNvPr id="1212" name="Google Shape;1212;p40"/>
            <p:cNvSpPr/>
            <p:nvPr/>
          </p:nvSpPr>
          <p:spPr>
            <a:xfrm>
              <a:off x="3584438" y="2110865"/>
              <a:ext cx="9521962" cy="6493673"/>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3" name="Google Shape;1213;p40"/>
            <p:cNvSpPr/>
            <p:nvPr/>
          </p:nvSpPr>
          <p:spPr>
            <a:xfrm>
              <a:off x="3949375" y="2939131"/>
              <a:ext cx="8236524" cy="4730613"/>
            </a:xfrm>
            <a:prstGeom prst="rect">
              <a:avLst/>
            </a:prstGeom>
            <a:blipFill rotWithShape="1">
              <a:blip r:embed="rId4">
                <a:alphaModFix/>
              </a:blip>
              <a:stretch>
                <a:fillRect l="-188" b="-259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4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Updation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20" name="Google Shape;1220;p41"/>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21" name="Google Shape;1221;p41"/>
          <p:cNvGrpSpPr/>
          <p:nvPr/>
        </p:nvGrpSpPr>
        <p:grpSpPr>
          <a:xfrm>
            <a:off x="3885679" y="1380073"/>
            <a:ext cx="8839200" cy="5544146"/>
            <a:chOff x="3885679" y="2962670"/>
            <a:chExt cx="8839200" cy="5544146"/>
          </a:xfrm>
        </p:grpSpPr>
        <p:grpSp>
          <p:nvGrpSpPr>
            <p:cNvPr id="1222" name="Google Shape;1222;p41"/>
            <p:cNvGrpSpPr/>
            <p:nvPr/>
          </p:nvGrpSpPr>
          <p:grpSpPr>
            <a:xfrm>
              <a:off x="3885679" y="2982688"/>
              <a:ext cx="8839200" cy="3178624"/>
              <a:chOff x="2865120" y="3393440"/>
              <a:chExt cx="8839200" cy="3178624"/>
            </a:xfrm>
          </p:grpSpPr>
          <p:sp>
            <p:nvSpPr>
              <p:cNvPr id="1223" name="Google Shape;1223;p41"/>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i1</a:t>
                </a:r>
                <a:endParaRPr sz="2200" b="0" i="0" u="none" strike="noStrike" cap="none">
                  <a:solidFill>
                    <a:srgbClr val="000000"/>
                  </a:solidFill>
                  <a:latin typeface="Arial"/>
                  <a:ea typeface="Arial"/>
                  <a:cs typeface="Arial"/>
                  <a:sym typeface="Arial"/>
                </a:endParaRPr>
              </a:p>
            </p:txBody>
          </p:sp>
          <p:sp>
            <p:nvSpPr>
              <p:cNvPr id="1224" name="Google Shape;1224;p41"/>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i2</a:t>
                </a:r>
                <a:endParaRPr sz="2200" b="0" i="0" u="none" strike="noStrike" cap="none">
                  <a:solidFill>
                    <a:srgbClr val="000000"/>
                  </a:solidFill>
                  <a:latin typeface="Arial"/>
                  <a:ea typeface="Arial"/>
                  <a:cs typeface="Arial"/>
                  <a:sym typeface="Arial"/>
                </a:endParaRPr>
              </a:p>
            </p:txBody>
          </p:sp>
          <p:sp>
            <p:nvSpPr>
              <p:cNvPr id="1225" name="Google Shape;1225;p41"/>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h1</a:t>
                </a:r>
                <a:endParaRPr sz="2200" b="0" i="0" u="none" strike="noStrike" cap="none">
                  <a:solidFill>
                    <a:srgbClr val="000000"/>
                  </a:solidFill>
                  <a:latin typeface="Arial"/>
                  <a:ea typeface="Arial"/>
                  <a:cs typeface="Arial"/>
                  <a:sym typeface="Arial"/>
                </a:endParaRPr>
              </a:p>
            </p:txBody>
          </p:sp>
          <p:sp>
            <p:nvSpPr>
              <p:cNvPr id="1226" name="Google Shape;1226;p41"/>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h2</a:t>
                </a:r>
                <a:endParaRPr sz="2200" b="0" i="0" u="none" strike="noStrike" cap="none">
                  <a:solidFill>
                    <a:srgbClr val="000000"/>
                  </a:solidFill>
                  <a:latin typeface="Arial"/>
                  <a:ea typeface="Arial"/>
                  <a:cs typeface="Arial"/>
                  <a:sym typeface="Arial"/>
                </a:endParaRPr>
              </a:p>
            </p:txBody>
          </p:sp>
          <p:sp>
            <p:nvSpPr>
              <p:cNvPr id="1227" name="Google Shape;1227;p41"/>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o1</a:t>
                </a:r>
                <a:endParaRPr sz="2200" b="0" i="0" u="none" strike="noStrike" cap="none">
                  <a:solidFill>
                    <a:srgbClr val="000000"/>
                  </a:solidFill>
                  <a:latin typeface="Arial"/>
                  <a:ea typeface="Arial"/>
                  <a:cs typeface="Arial"/>
                  <a:sym typeface="Arial"/>
                </a:endParaRPr>
              </a:p>
            </p:txBody>
          </p:sp>
          <p:sp>
            <p:nvSpPr>
              <p:cNvPr id="1228" name="Google Shape;1228;p41"/>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o2</a:t>
                </a:r>
                <a:endParaRPr sz="2200" b="0" i="0" u="none" strike="noStrike" cap="none">
                  <a:solidFill>
                    <a:srgbClr val="000000"/>
                  </a:solidFill>
                  <a:latin typeface="Arial"/>
                  <a:ea typeface="Arial"/>
                  <a:cs typeface="Arial"/>
                  <a:sym typeface="Arial"/>
                </a:endParaRPr>
              </a:p>
            </p:txBody>
          </p:sp>
          <p:cxnSp>
            <p:nvCxnSpPr>
              <p:cNvPr id="1229" name="Google Shape;1229;p41"/>
              <p:cNvCxnSpPr>
                <a:stCxn id="1223" idx="6"/>
                <a:endCxn id="1225"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30" name="Google Shape;1230;p41"/>
              <p:cNvCxnSpPr>
                <a:stCxn id="1223"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1" name="Google Shape;1231;p41"/>
              <p:cNvCxnSpPr>
                <a:stCxn id="1224" idx="6"/>
                <a:endCxn id="1225"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232" name="Google Shape;1232;p41"/>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33" name="Google Shape;1233;p41"/>
              <p:cNvCxnSpPr>
                <a:endCxn id="1227"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4" name="Google Shape;1234;p41"/>
              <p:cNvCxnSpPr>
                <a:stCxn id="1225" idx="6"/>
                <a:endCxn id="1228"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35" name="Google Shape;1235;p41"/>
              <p:cNvCxnSpPr>
                <a:endCxn id="1227"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236" name="Google Shape;1236;p41"/>
              <p:cNvCxnSpPr>
                <a:endCxn id="1228"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237" name="Google Shape;1237;p41"/>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238" name="Google Shape;1238;p41"/>
              <p:cNvCxnSpPr>
                <a:stCxn id="1228"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239" name="Google Shape;1239;p41"/>
            <p:cNvSpPr/>
            <p:nvPr/>
          </p:nvSpPr>
          <p:spPr>
            <a:xfrm>
              <a:off x="3885679"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sp>
          <p:nvSpPr>
            <p:cNvPr id="1240" name="Google Shape;1240;p41"/>
            <p:cNvSpPr/>
            <p:nvPr/>
          </p:nvSpPr>
          <p:spPr>
            <a:xfrm>
              <a:off x="7039925" y="7673696"/>
              <a:ext cx="833120" cy="833120"/>
            </a:xfrm>
            <a:prstGeom prst="ellipse">
              <a:avLst/>
            </a:prstGeom>
            <a:solidFill>
              <a:srgbClr val="7F7F7F"/>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chemeClr val="lt1"/>
                  </a:solidFill>
                  <a:latin typeface="Open Sans"/>
                  <a:ea typeface="Open Sans"/>
                  <a:cs typeface="Open Sans"/>
                  <a:sym typeface="Open Sans"/>
                </a:rPr>
                <a:t>1</a:t>
              </a:r>
              <a:endParaRPr sz="2200" b="0" i="0" u="none" strike="noStrike" cap="none">
                <a:solidFill>
                  <a:srgbClr val="000000"/>
                </a:solidFill>
                <a:latin typeface="Arial"/>
                <a:ea typeface="Arial"/>
                <a:cs typeface="Arial"/>
                <a:sym typeface="Arial"/>
              </a:endParaRPr>
            </a:p>
          </p:txBody>
        </p:sp>
        <p:cxnSp>
          <p:nvCxnSpPr>
            <p:cNvPr id="1241" name="Google Shape;1241;p41"/>
            <p:cNvCxnSpPr>
              <a:endCxn id="1225" idx="3"/>
            </p:cNvCxnSpPr>
            <p:nvPr/>
          </p:nvCxnSpPr>
          <p:spPr>
            <a:xfrm rot="10800000" flipH="1">
              <a:off x="4718706" y="3693800"/>
              <a:ext cx="2408100" cy="4488000"/>
            </a:xfrm>
            <a:prstGeom prst="straightConnector1">
              <a:avLst/>
            </a:prstGeom>
            <a:noFill/>
            <a:ln w="28575" cap="flat" cmpd="sng">
              <a:solidFill>
                <a:srgbClr val="7F7F7F"/>
              </a:solidFill>
              <a:prstDash val="solid"/>
              <a:miter lim="800000"/>
              <a:headEnd type="none" w="sm" len="sm"/>
              <a:tailEnd type="none" w="sm" len="sm"/>
            </a:ln>
          </p:spPr>
        </p:cxnSp>
        <p:cxnSp>
          <p:nvCxnSpPr>
            <p:cNvPr id="1242" name="Google Shape;1242;p41"/>
            <p:cNvCxnSpPr>
              <a:endCxn id="1226" idx="2"/>
            </p:cNvCxnSpPr>
            <p:nvPr/>
          </p:nvCxnSpPr>
          <p:spPr>
            <a:xfrm rot="10800000" flipH="1">
              <a:off x="4695099" y="5744752"/>
              <a:ext cx="2309700" cy="2452200"/>
            </a:xfrm>
            <a:prstGeom prst="straightConnector1">
              <a:avLst/>
            </a:prstGeom>
            <a:noFill/>
            <a:ln w="28575" cap="flat" cmpd="sng">
              <a:solidFill>
                <a:srgbClr val="7F7F7F"/>
              </a:solidFill>
              <a:prstDash val="solid"/>
              <a:miter lim="800000"/>
              <a:headEnd type="none" w="sm" len="sm"/>
              <a:tailEnd type="none" w="sm" len="sm"/>
            </a:ln>
          </p:spPr>
        </p:cxnSp>
        <p:cxnSp>
          <p:nvCxnSpPr>
            <p:cNvPr id="1243" name="Google Shape;1243;p41"/>
            <p:cNvCxnSpPr>
              <a:endCxn id="1227" idx="2"/>
            </p:cNvCxnSpPr>
            <p:nvPr/>
          </p:nvCxnSpPr>
          <p:spPr>
            <a:xfrm rot="10800000" flipH="1">
              <a:off x="7786201" y="3399248"/>
              <a:ext cx="2673000" cy="4891800"/>
            </a:xfrm>
            <a:prstGeom prst="straightConnector1">
              <a:avLst/>
            </a:prstGeom>
            <a:noFill/>
            <a:ln w="28575" cap="flat" cmpd="sng">
              <a:solidFill>
                <a:srgbClr val="7F7F7F"/>
              </a:solidFill>
              <a:prstDash val="solid"/>
              <a:miter lim="800000"/>
              <a:headEnd type="none" w="sm" len="sm"/>
              <a:tailEnd type="none" w="sm" len="sm"/>
            </a:ln>
          </p:spPr>
        </p:cxnSp>
        <p:cxnSp>
          <p:nvCxnSpPr>
            <p:cNvPr id="1244" name="Google Shape;1244;p41"/>
            <p:cNvCxnSpPr>
              <a:endCxn id="1228" idx="2"/>
            </p:cNvCxnSpPr>
            <p:nvPr/>
          </p:nvCxnSpPr>
          <p:spPr>
            <a:xfrm rot="10800000" flipH="1">
              <a:off x="7837801" y="5744752"/>
              <a:ext cx="2621400" cy="2467800"/>
            </a:xfrm>
            <a:prstGeom prst="straightConnector1">
              <a:avLst/>
            </a:prstGeom>
            <a:noFill/>
            <a:ln w="28575" cap="flat" cmpd="sng">
              <a:solidFill>
                <a:srgbClr val="7F7F7F"/>
              </a:solidFill>
              <a:prstDash val="solid"/>
              <a:miter lim="800000"/>
              <a:headEnd type="none" w="sm" len="sm"/>
              <a:tailEnd type="none" w="sm" len="sm"/>
            </a:ln>
          </p:spPr>
        </p:cxnSp>
        <p:sp>
          <p:nvSpPr>
            <p:cNvPr id="1245" name="Google Shape;1245;p41"/>
            <p:cNvSpPr txBox="1"/>
            <p:nvPr/>
          </p:nvSpPr>
          <p:spPr>
            <a:xfrm>
              <a:off x="4088879" y="397183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.05</a:t>
              </a:r>
              <a:endParaRPr sz="2200" b="0" i="0" u="none" strike="noStrike" cap="none">
                <a:solidFill>
                  <a:srgbClr val="000000"/>
                </a:solidFill>
                <a:latin typeface="Arial"/>
                <a:ea typeface="Arial"/>
                <a:cs typeface="Arial"/>
                <a:sym typeface="Arial"/>
              </a:endParaRPr>
            </a:p>
          </p:txBody>
        </p:sp>
        <p:sp>
          <p:nvSpPr>
            <p:cNvPr id="1246" name="Google Shape;1246;p41"/>
            <p:cNvSpPr txBox="1"/>
            <p:nvPr/>
          </p:nvSpPr>
          <p:spPr>
            <a:xfrm>
              <a:off x="4095586" y="6311575"/>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.10</a:t>
              </a:r>
              <a:endParaRPr sz="2200" b="0" i="0" u="none" strike="noStrike" cap="none">
                <a:solidFill>
                  <a:srgbClr val="000000"/>
                </a:solidFill>
                <a:latin typeface="Arial"/>
                <a:ea typeface="Arial"/>
                <a:cs typeface="Arial"/>
                <a:sym typeface="Arial"/>
              </a:endParaRPr>
            </a:p>
          </p:txBody>
        </p:sp>
        <p:sp>
          <p:nvSpPr>
            <p:cNvPr id="1247" name="Google Shape;1247;p41"/>
            <p:cNvSpPr txBox="1"/>
            <p:nvPr/>
          </p:nvSpPr>
          <p:spPr>
            <a:xfrm>
              <a:off x="11058639" y="3835954"/>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.01</a:t>
              </a:r>
              <a:endParaRPr sz="2200" b="0" i="0" u="none" strike="noStrike" cap="none">
                <a:solidFill>
                  <a:srgbClr val="000000"/>
                </a:solidFill>
                <a:latin typeface="Arial"/>
                <a:ea typeface="Arial"/>
                <a:cs typeface="Arial"/>
                <a:sym typeface="Arial"/>
              </a:endParaRPr>
            </a:p>
          </p:txBody>
        </p:sp>
        <p:sp>
          <p:nvSpPr>
            <p:cNvPr id="1248" name="Google Shape;1248;p41"/>
            <p:cNvSpPr txBox="1"/>
            <p:nvPr/>
          </p:nvSpPr>
          <p:spPr>
            <a:xfrm>
              <a:off x="11123116" y="6172359"/>
              <a:ext cx="58928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accent1"/>
                  </a:solidFill>
                  <a:latin typeface="Open Sans"/>
                  <a:ea typeface="Open Sans"/>
                  <a:cs typeface="Open Sans"/>
                  <a:sym typeface="Open Sans"/>
                </a:rPr>
                <a:t>.99</a:t>
              </a:r>
              <a:endParaRPr sz="2200" b="0" i="0" u="none" strike="noStrike" cap="none">
                <a:solidFill>
                  <a:srgbClr val="000000"/>
                </a:solidFill>
                <a:latin typeface="Arial"/>
                <a:ea typeface="Arial"/>
                <a:cs typeface="Arial"/>
                <a:sym typeface="Arial"/>
              </a:endParaRPr>
            </a:p>
          </p:txBody>
        </p:sp>
        <p:sp>
          <p:nvSpPr>
            <p:cNvPr id="1249" name="Google Shape;1249;p41"/>
            <p:cNvSpPr txBox="1"/>
            <p:nvPr/>
          </p:nvSpPr>
          <p:spPr>
            <a:xfrm>
              <a:off x="4834805" y="5845159"/>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.30 </a:t>
              </a:r>
              <a:r>
                <a:rPr lang="en-US" sz="2200" b="0" i="0" u="none" strike="noStrike" cap="none">
                  <a:solidFill>
                    <a:srgbClr val="595959"/>
                  </a:solidFill>
                  <a:latin typeface="Open Sans"/>
                  <a:ea typeface="Open Sans"/>
                  <a:cs typeface="Open Sans"/>
                  <a:sym typeface="Open Sans"/>
                </a:rPr>
                <a:t>w4</a:t>
              </a:r>
              <a:endParaRPr sz="2200" b="0" i="0" u="none" strike="noStrike" cap="none">
                <a:solidFill>
                  <a:srgbClr val="000000"/>
                </a:solidFill>
                <a:latin typeface="Arial"/>
                <a:ea typeface="Arial"/>
                <a:cs typeface="Arial"/>
                <a:sym typeface="Arial"/>
              </a:endParaRPr>
            </a:p>
          </p:txBody>
        </p:sp>
        <p:sp>
          <p:nvSpPr>
            <p:cNvPr id="1250" name="Google Shape;1250;p41"/>
            <p:cNvSpPr txBox="1"/>
            <p:nvPr/>
          </p:nvSpPr>
          <p:spPr>
            <a:xfrm>
              <a:off x="8204336" y="7981685"/>
              <a:ext cx="112158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b2</a:t>
              </a:r>
              <a:r>
                <a:rPr lang="en-US" sz="2200" b="0" i="0" u="none" strike="noStrike" cap="none">
                  <a:solidFill>
                    <a:srgbClr val="C55A11"/>
                  </a:solidFill>
                  <a:latin typeface="Open Sans"/>
                  <a:ea typeface="Open Sans"/>
                  <a:cs typeface="Open Sans"/>
                  <a:sym typeface="Open Sans"/>
                </a:rPr>
                <a:t> .60</a:t>
              </a:r>
              <a:endParaRPr sz="2200" b="0" i="0" u="none" strike="noStrike" cap="none">
                <a:solidFill>
                  <a:srgbClr val="000000"/>
                </a:solidFill>
                <a:latin typeface="Arial"/>
                <a:ea typeface="Arial"/>
                <a:cs typeface="Arial"/>
                <a:sym typeface="Arial"/>
              </a:endParaRPr>
            </a:p>
          </p:txBody>
        </p:sp>
        <p:sp>
          <p:nvSpPr>
            <p:cNvPr id="1251" name="Google Shape;1251;p41"/>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.15 </a:t>
              </a:r>
              <a:r>
                <a:rPr lang="en-US" sz="2200" b="0" i="0" u="none" strike="noStrike" cap="none">
                  <a:solidFill>
                    <a:srgbClr val="595959"/>
                  </a:solidFill>
                  <a:latin typeface="Open Sans"/>
                  <a:ea typeface="Open Sans"/>
                  <a:cs typeface="Open Sans"/>
                  <a:sym typeface="Open Sans"/>
                </a:rPr>
                <a:t>w1</a:t>
              </a:r>
              <a:endParaRPr sz="2200" b="0" i="0" u="none" strike="noStrike" cap="none">
                <a:solidFill>
                  <a:srgbClr val="000000"/>
                </a:solidFill>
                <a:latin typeface="Arial"/>
                <a:ea typeface="Arial"/>
                <a:cs typeface="Arial"/>
                <a:sym typeface="Arial"/>
              </a:endParaRPr>
            </a:p>
          </p:txBody>
        </p:sp>
        <p:sp>
          <p:nvSpPr>
            <p:cNvPr id="1252" name="Google Shape;1252;p41"/>
            <p:cNvSpPr txBox="1"/>
            <p:nvPr/>
          </p:nvSpPr>
          <p:spPr>
            <a:xfrm>
              <a:off x="5445646" y="3838037"/>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.20 </a:t>
              </a:r>
              <a:r>
                <a:rPr lang="en-US" sz="2200" b="0" i="0" u="none" strike="noStrike" cap="none">
                  <a:solidFill>
                    <a:srgbClr val="595959"/>
                  </a:solidFill>
                  <a:latin typeface="Open Sans"/>
                  <a:ea typeface="Open Sans"/>
                  <a:cs typeface="Open Sans"/>
                  <a:sym typeface="Open Sans"/>
                </a:rPr>
                <a:t>w2</a:t>
              </a:r>
              <a:endParaRPr sz="2200" b="0" i="0" u="none" strike="noStrike" cap="none">
                <a:solidFill>
                  <a:srgbClr val="000000"/>
                </a:solidFill>
                <a:latin typeface="Arial"/>
                <a:ea typeface="Arial"/>
                <a:cs typeface="Arial"/>
                <a:sym typeface="Arial"/>
              </a:endParaRPr>
            </a:p>
          </p:txBody>
        </p:sp>
        <p:sp>
          <p:nvSpPr>
            <p:cNvPr id="1253" name="Google Shape;1253;p41"/>
            <p:cNvSpPr txBox="1"/>
            <p:nvPr/>
          </p:nvSpPr>
          <p:spPr>
            <a:xfrm>
              <a:off x="5352912" y="4965505"/>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.25 </a:t>
              </a:r>
              <a:r>
                <a:rPr lang="en-US" sz="2200" b="0" i="0" u="none" strike="noStrike" cap="none" dirty="0">
                  <a:solidFill>
                    <a:srgbClr val="595959"/>
                  </a:solidFill>
                  <a:latin typeface="Open Sans"/>
                  <a:ea typeface="Open Sans"/>
                  <a:cs typeface="Open Sans"/>
                  <a:sym typeface="Open Sans"/>
                </a:rPr>
                <a:t>w3</a:t>
              </a:r>
              <a:endParaRPr sz="2200" b="0" i="0" u="none" strike="noStrike" cap="none" dirty="0">
                <a:solidFill>
                  <a:srgbClr val="000000"/>
                </a:solidFill>
                <a:latin typeface="Arial"/>
                <a:ea typeface="Arial"/>
                <a:cs typeface="Arial"/>
                <a:sym typeface="Arial"/>
              </a:endParaRPr>
            </a:p>
          </p:txBody>
        </p:sp>
        <p:sp>
          <p:nvSpPr>
            <p:cNvPr id="1254" name="Google Shape;1254;p41"/>
            <p:cNvSpPr txBox="1"/>
            <p:nvPr/>
          </p:nvSpPr>
          <p:spPr>
            <a:xfrm>
              <a:off x="5186278" y="804336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b1</a:t>
              </a:r>
              <a:r>
                <a:rPr lang="en-US" sz="2200" b="0" i="0" u="none" strike="noStrike" cap="none">
                  <a:solidFill>
                    <a:srgbClr val="C55A11"/>
                  </a:solidFill>
                  <a:latin typeface="Open Sans"/>
                  <a:ea typeface="Open Sans"/>
                  <a:cs typeface="Open Sans"/>
                  <a:sym typeface="Open Sans"/>
                </a:rPr>
                <a:t> .35</a:t>
              </a:r>
              <a:endParaRPr sz="2200" b="0" i="0" u="none" strike="noStrike" cap="none">
                <a:solidFill>
                  <a:srgbClr val="000000"/>
                </a:solidFill>
                <a:latin typeface="Arial"/>
                <a:ea typeface="Arial"/>
                <a:cs typeface="Arial"/>
                <a:sym typeface="Arial"/>
              </a:endParaRPr>
            </a:p>
          </p:txBody>
        </p:sp>
        <p:sp>
          <p:nvSpPr>
            <p:cNvPr id="1255" name="Google Shape;1255;p41"/>
            <p:cNvSpPr txBox="1"/>
            <p:nvPr/>
          </p:nvSpPr>
          <p:spPr>
            <a:xfrm>
              <a:off x="8579332" y="299091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.40 </a:t>
              </a:r>
              <a:r>
                <a:rPr lang="en-US" sz="2200" b="0" i="0" u="none" strike="noStrike" cap="none">
                  <a:solidFill>
                    <a:srgbClr val="595959"/>
                  </a:solidFill>
                  <a:latin typeface="Open Sans"/>
                  <a:ea typeface="Open Sans"/>
                  <a:cs typeface="Open Sans"/>
                  <a:sym typeface="Open Sans"/>
                </a:rPr>
                <a:t>w5</a:t>
              </a:r>
              <a:endParaRPr sz="2200" b="0" i="0" u="none" strike="noStrike" cap="none">
                <a:solidFill>
                  <a:srgbClr val="000000"/>
                </a:solidFill>
                <a:latin typeface="Arial"/>
                <a:ea typeface="Arial"/>
                <a:cs typeface="Arial"/>
                <a:sym typeface="Arial"/>
              </a:endParaRPr>
            </a:p>
          </p:txBody>
        </p:sp>
        <p:sp>
          <p:nvSpPr>
            <p:cNvPr id="1256" name="Google Shape;1256;p41"/>
            <p:cNvSpPr txBox="1"/>
            <p:nvPr/>
          </p:nvSpPr>
          <p:spPr>
            <a:xfrm>
              <a:off x="8661389" y="361575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FF0000"/>
                  </a:solidFill>
                  <a:latin typeface="Open Sans"/>
                  <a:ea typeface="Open Sans"/>
                  <a:cs typeface="Open Sans"/>
                  <a:sym typeface="Open Sans"/>
                </a:rPr>
                <a:t>.45 </a:t>
              </a:r>
              <a:r>
                <a:rPr lang="en-US" sz="2200" b="0" i="0" u="none" strike="noStrike" cap="none">
                  <a:solidFill>
                    <a:srgbClr val="595959"/>
                  </a:solidFill>
                  <a:latin typeface="Open Sans"/>
                  <a:ea typeface="Open Sans"/>
                  <a:cs typeface="Open Sans"/>
                  <a:sym typeface="Open Sans"/>
                </a:rPr>
                <a:t>w6</a:t>
              </a:r>
              <a:endParaRPr sz="2200" b="0" i="0" u="none" strike="noStrike" cap="none">
                <a:solidFill>
                  <a:srgbClr val="000000"/>
                </a:solidFill>
                <a:latin typeface="Arial"/>
                <a:ea typeface="Arial"/>
                <a:cs typeface="Arial"/>
                <a:sym typeface="Arial"/>
              </a:endParaRPr>
            </a:p>
          </p:txBody>
        </p:sp>
        <p:sp>
          <p:nvSpPr>
            <p:cNvPr id="1257" name="Google Shape;1257;p41"/>
            <p:cNvSpPr txBox="1"/>
            <p:nvPr/>
          </p:nvSpPr>
          <p:spPr>
            <a:xfrm>
              <a:off x="8519495" y="490599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.50 </a:t>
              </a:r>
              <a:r>
                <a:rPr lang="en-US" sz="2200" b="0" i="0" u="none" strike="noStrike" cap="none" dirty="0">
                  <a:solidFill>
                    <a:srgbClr val="595959"/>
                  </a:solidFill>
                  <a:latin typeface="Open Sans"/>
                  <a:ea typeface="Open Sans"/>
                  <a:cs typeface="Open Sans"/>
                  <a:sym typeface="Open Sans"/>
                </a:rPr>
                <a:t>w7</a:t>
              </a:r>
              <a:endParaRPr sz="2200" b="0" i="0" u="none" strike="noStrike" cap="none" dirty="0">
                <a:solidFill>
                  <a:srgbClr val="000000"/>
                </a:solidFill>
                <a:latin typeface="Arial"/>
                <a:ea typeface="Arial"/>
                <a:cs typeface="Arial"/>
                <a:sym typeface="Arial"/>
              </a:endParaRPr>
            </a:p>
          </p:txBody>
        </p:sp>
        <p:sp>
          <p:nvSpPr>
            <p:cNvPr id="1258" name="Google Shape;1258;p41"/>
            <p:cNvSpPr txBox="1"/>
            <p:nvPr/>
          </p:nvSpPr>
          <p:spPr>
            <a:xfrm>
              <a:off x="8039209" y="5817663"/>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dirty="0">
                  <a:solidFill>
                    <a:srgbClr val="FF0000"/>
                  </a:solidFill>
                  <a:latin typeface="Open Sans"/>
                  <a:ea typeface="Open Sans"/>
                  <a:cs typeface="Open Sans"/>
                  <a:sym typeface="Open Sans"/>
                </a:rPr>
                <a:t>.55 </a:t>
              </a:r>
              <a:r>
                <a:rPr lang="en-US" sz="2200" b="0" i="0" u="none" strike="noStrike" cap="none" dirty="0">
                  <a:solidFill>
                    <a:srgbClr val="595959"/>
                  </a:solidFill>
                  <a:latin typeface="Open Sans"/>
                  <a:ea typeface="Open Sans"/>
                  <a:cs typeface="Open Sans"/>
                  <a:sym typeface="Open Sans"/>
                </a:rPr>
                <a:t>w8</a:t>
              </a:r>
              <a:endParaRPr sz="2200" b="0" i="0" u="none" strike="noStrike" cap="none" dirty="0">
                <a:solidFill>
                  <a:srgbClr val="000000"/>
                </a:solidFill>
                <a:latin typeface="Arial"/>
                <a:ea typeface="Arial"/>
                <a:cs typeface="Arial"/>
                <a:sym typeface="Arial"/>
              </a:endParaRPr>
            </a:p>
          </p:txBody>
        </p:sp>
      </p:grpSp>
      <p:grpSp>
        <p:nvGrpSpPr>
          <p:cNvPr id="1259" name="Google Shape;1259;p41"/>
          <p:cNvGrpSpPr/>
          <p:nvPr/>
        </p:nvGrpSpPr>
        <p:grpSpPr>
          <a:xfrm>
            <a:off x="2094349" y="7848795"/>
            <a:ext cx="12421857" cy="704849"/>
            <a:chOff x="2189494" y="8088281"/>
            <a:chExt cx="12421857" cy="704849"/>
          </a:xfrm>
        </p:grpSpPr>
        <p:pic>
          <p:nvPicPr>
            <p:cNvPr id="1260" name="Google Shape;1260;p41" descr="Right pointing backhand index"/>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1261" name="Google Shape;1261;p41"/>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b="0" i="0" u="none" strike="noStrike" cap="none" dirty="0">
                  <a:solidFill>
                    <a:srgbClr val="595959"/>
                  </a:solidFill>
                  <a:latin typeface="Open Sans"/>
                  <a:ea typeface="Open Sans"/>
                  <a:cs typeface="Open Sans"/>
                  <a:sym typeface="Open Sans"/>
                </a:rPr>
                <a:t>While using the backpropagation mechanism, we use the original weights, not the updated weights.</a:t>
              </a:r>
              <a:endParaRPr sz="2200" b="0" i="0" u="none" strike="noStrike" cap="none" dirty="0">
                <a:solidFill>
                  <a:srgbClr val="595959"/>
                </a:solidFill>
                <a:latin typeface="Open Sans"/>
                <a:ea typeface="Open Sans"/>
                <a:cs typeface="Open Sans"/>
                <a:sym typeface="Open Sans"/>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4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268" name="Google Shape;1268;p42"/>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269" name="Google Shape;1269;p42"/>
          <p:cNvGrpSpPr/>
          <p:nvPr/>
        </p:nvGrpSpPr>
        <p:grpSpPr>
          <a:xfrm>
            <a:off x="4068559" y="2176146"/>
            <a:ext cx="8995456" cy="5328400"/>
            <a:chOff x="3885679" y="1380073"/>
            <a:chExt cx="8995456" cy="5328400"/>
          </a:xfrm>
        </p:grpSpPr>
        <p:grpSp>
          <p:nvGrpSpPr>
            <p:cNvPr id="1270" name="Google Shape;1270;p42"/>
            <p:cNvGrpSpPr/>
            <p:nvPr/>
          </p:nvGrpSpPr>
          <p:grpSpPr>
            <a:xfrm>
              <a:off x="3885679" y="1380073"/>
              <a:ext cx="8839200" cy="3198642"/>
              <a:chOff x="3885679" y="2962670"/>
              <a:chExt cx="8839200" cy="3198642"/>
            </a:xfrm>
          </p:grpSpPr>
          <p:grpSp>
            <p:nvGrpSpPr>
              <p:cNvPr id="1271" name="Google Shape;1271;p42"/>
              <p:cNvGrpSpPr/>
              <p:nvPr/>
            </p:nvGrpSpPr>
            <p:grpSpPr>
              <a:xfrm>
                <a:off x="3885679" y="2982688"/>
                <a:ext cx="8839200" cy="3178624"/>
                <a:chOff x="2865120" y="3393440"/>
                <a:chExt cx="8839200" cy="3178624"/>
              </a:xfrm>
            </p:grpSpPr>
            <p:sp>
              <p:nvSpPr>
                <p:cNvPr id="1272" name="Google Shape;1272;p42"/>
                <p:cNvSpPr/>
                <p:nvPr/>
              </p:nvSpPr>
              <p:spPr>
                <a:xfrm>
                  <a:off x="2865120" y="3393440"/>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3" name="Google Shape;1273;p42"/>
                <p:cNvSpPr/>
                <p:nvPr/>
              </p:nvSpPr>
              <p:spPr>
                <a:xfrm>
                  <a:off x="2865120" y="5738944"/>
                  <a:ext cx="833120" cy="833120"/>
                </a:xfrm>
                <a:prstGeom prst="ellipse">
                  <a:avLst/>
                </a:prstGeom>
                <a:solidFill>
                  <a:srgbClr val="9CC2E5"/>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i2</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4" name="Google Shape;1274;p42"/>
                <p:cNvSpPr/>
                <p:nvPr/>
              </p:nvSpPr>
              <p:spPr>
                <a:xfrm>
                  <a:off x="5984240"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1275" name="Google Shape;1275;p42"/>
                <p:cNvSpPr/>
                <p:nvPr/>
              </p:nvSpPr>
              <p:spPr>
                <a:xfrm>
                  <a:off x="5984240"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h2</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76" name="Google Shape;1276;p42"/>
                <p:cNvSpPr/>
                <p:nvPr/>
              </p:nvSpPr>
              <p:spPr>
                <a:xfrm>
                  <a:off x="9438642" y="3393440"/>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sp>
              <p:nvSpPr>
                <p:cNvPr id="1277" name="Google Shape;1277;p42"/>
                <p:cNvSpPr/>
                <p:nvPr/>
              </p:nvSpPr>
              <p:spPr>
                <a:xfrm>
                  <a:off x="9438642" y="5738944"/>
                  <a:ext cx="833120" cy="833120"/>
                </a:xfrm>
                <a:prstGeom prst="ellipse">
                  <a:avLst/>
                </a:prstGeom>
                <a:solidFill>
                  <a:srgbClr val="F7CAAC"/>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endParaRPr>
                </a:p>
              </p:txBody>
            </p:sp>
            <p:cxnSp>
              <p:nvCxnSpPr>
                <p:cNvPr id="1278" name="Google Shape;1278;p42"/>
                <p:cNvCxnSpPr>
                  <a:stCxn id="1272" idx="6"/>
                  <a:endCxn id="1274" idx="2"/>
                </p:cNvCxnSpPr>
                <p:nvPr/>
              </p:nvCxnSpPr>
              <p:spPr>
                <a:xfrm>
                  <a:off x="3698240" y="3810000"/>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79" name="Google Shape;1279;p42"/>
                <p:cNvCxnSpPr>
                  <a:stCxn id="1272" idx="6"/>
                </p:cNvCxnSpPr>
                <p:nvPr/>
              </p:nvCxnSpPr>
              <p:spPr>
                <a:xfrm>
                  <a:off x="3698240" y="3810000"/>
                  <a:ext cx="22860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0" name="Google Shape;1280;p42"/>
                <p:cNvCxnSpPr>
                  <a:stCxn id="1273" idx="6"/>
                  <a:endCxn id="1274" idx="3"/>
                </p:cNvCxnSpPr>
                <p:nvPr/>
              </p:nvCxnSpPr>
              <p:spPr>
                <a:xfrm rot="10800000" flipH="1">
                  <a:off x="3698240" y="4104404"/>
                  <a:ext cx="2408100" cy="2051100"/>
                </a:xfrm>
                <a:prstGeom prst="straightConnector1">
                  <a:avLst/>
                </a:prstGeom>
                <a:noFill/>
                <a:ln w="28575" cap="flat" cmpd="sng">
                  <a:solidFill>
                    <a:srgbClr val="00BAF5"/>
                  </a:solidFill>
                  <a:prstDash val="solid"/>
                  <a:miter lim="800000"/>
                  <a:headEnd type="none" w="sm" len="sm"/>
                  <a:tailEnd type="none" w="sm" len="sm"/>
                </a:ln>
              </p:spPr>
            </p:cxnSp>
            <p:cxnSp>
              <p:nvCxnSpPr>
                <p:cNvPr id="1281" name="Google Shape;1281;p42"/>
                <p:cNvCxnSpPr/>
                <p:nvPr/>
              </p:nvCxnSpPr>
              <p:spPr>
                <a:xfrm>
                  <a:off x="3698240" y="6155504"/>
                  <a:ext cx="2286000" cy="0"/>
                </a:xfrm>
                <a:prstGeom prst="straightConnector1">
                  <a:avLst/>
                </a:prstGeom>
                <a:noFill/>
                <a:ln w="28575" cap="flat" cmpd="sng">
                  <a:solidFill>
                    <a:srgbClr val="00BAF5"/>
                  </a:solidFill>
                  <a:prstDash val="solid"/>
                  <a:miter lim="800000"/>
                  <a:headEnd type="none" w="sm" len="sm"/>
                  <a:tailEnd type="none" w="sm" len="sm"/>
                </a:ln>
              </p:spPr>
            </p:cxnSp>
            <p:cxnSp>
              <p:nvCxnSpPr>
                <p:cNvPr id="1282" name="Google Shape;1282;p42"/>
                <p:cNvCxnSpPr>
                  <a:endCxn id="1276" idx="2"/>
                </p:cNvCxnSpPr>
                <p:nvPr/>
              </p:nvCxnSpPr>
              <p:spPr>
                <a:xfrm rot="10800000" flipH="1">
                  <a:off x="6817242"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3" name="Google Shape;1283;p42"/>
                <p:cNvCxnSpPr>
                  <a:stCxn id="1274" idx="6"/>
                  <a:endCxn id="1277" idx="2"/>
                </p:cNvCxnSpPr>
                <p:nvPr/>
              </p:nvCxnSpPr>
              <p:spPr>
                <a:xfrm>
                  <a:off x="6817360" y="3810000"/>
                  <a:ext cx="2621400" cy="2345400"/>
                </a:xfrm>
                <a:prstGeom prst="straightConnector1">
                  <a:avLst/>
                </a:prstGeom>
                <a:noFill/>
                <a:ln w="28575" cap="flat" cmpd="sng">
                  <a:solidFill>
                    <a:srgbClr val="00BAF5"/>
                  </a:solidFill>
                  <a:prstDash val="solid"/>
                  <a:miter lim="800000"/>
                  <a:headEnd type="none" w="sm" len="sm"/>
                  <a:tailEnd type="none" w="sm" len="sm"/>
                </a:ln>
              </p:spPr>
            </p:cxnSp>
            <p:cxnSp>
              <p:nvCxnSpPr>
                <p:cNvPr id="1284" name="Google Shape;1284;p42"/>
                <p:cNvCxnSpPr>
                  <a:endCxn id="1276" idx="2"/>
                </p:cNvCxnSpPr>
                <p:nvPr/>
              </p:nvCxnSpPr>
              <p:spPr>
                <a:xfrm>
                  <a:off x="6817242" y="3797400"/>
                  <a:ext cx="2621400" cy="12600"/>
                </a:xfrm>
                <a:prstGeom prst="straightConnector1">
                  <a:avLst/>
                </a:prstGeom>
                <a:noFill/>
                <a:ln w="28575" cap="flat" cmpd="sng">
                  <a:solidFill>
                    <a:srgbClr val="00BAF5"/>
                  </a:solidFill>
                  <a:prstDash val="solid"/>
                  <a:miter lim="800000"/>
                  <a:headEnd type="none" w="sm" len="sm"/>
                  <a:tailEnd type="none" w="sm" len="sm"/>
                </a:ln>
              </p:spPr>
            </p:cxnSp>
            <p:cxnSp>
              <p:nvCxnSpPr>
                <p:cNvPr id="1285" name="Google Shape;1285;p42"/>
                <p:cNvCxnSpPr>
                  <a:endCxn id="1277" idx="2"/>
                </p:cNvCxnSpPr>
                <p:nvPr/>
              </p:nvCxnSpPr>
              <p:spPr>
                <a:xfrm>
                  <a:off x="6817242" y="6155504"/>
                  <a:ext cx="2621400" cy="0"/>
                </a:xfrm>
                <a:prstGeom prst="straightConnector1">
                  <a:avLst/>
                </a:prstGeom>
                <a:noFill/>
                <a:ln w="28575" cap="flat" cmpd="sng">
                  <a:solidFill>
                    <a:srgbClr val="00BAF5"/>
                  </a:solidFill>
                  <a:prstDash val="solid"/>
                  <a:miter lim="800000"/>
                  <a:headEnd type="none" w="sm" len="sm"/>
                  <a:tailEnd type="none" w="sm" len="sm"/>
                </a:ln>
              </p:spPr>
            </p:cxnSp>
            <p:cxnSp>
              <p:nvCxnSpPr>
                <p:cNvPr id="1286" name="Google Shape;1286;p42"/>
                <p:cNvCxnSpPr/>
                <p:nvPr/>
              </p:nvCxnSpPr>
              <p:spPr>
                <a:xfrm>
                  <a:off x="10271762" y="3797322"/>
                  <a:ext cx="1432558" cy="0"/>
                </a:xfrm>
                <a:prstGeom prst="straightConnector1">
                  <a:avLst/>
                </a:prstGeom>
                <a:noFill/>
                <a:ln w="28575" cap="flat" cmpd="sng">
                  <a:solidFill>
                    <a:srgbClr val="00BAF5"/>
                  </a:solidFill>
                  <a:prstDash val="solid"/>
                  <a:miter lim="800000"/>
                  <a:headEnd type="none" w="sm" len="sm"/>
                  <a:tailEnd type="none" w="sm" len="sm"/>
                </a:ln>
              </p:spPr>
            </p:cxnSp>
            <p:cxnSp>
              <p:nvCxnSpPr>
                <p:cNvPr id="1287" name="Google Shape;1287;p42"/>
                <p:cNvCxnSpPr>
                  <a:stCxn id="1277" idx="6"/>
                </p:cNvCxnSpPr>
                <p:nvPr/>
              </p:nvCxnSpPr>
              <p:spPr>
                <a:xfrm rot="10800000" flipH="1">
                  <a:off x="10271762" y="6133604"/>
                  <a:ext cx="1432500" cy="21900"/>
                </a:xfrm>
                <a:prstGeom prst="straightConnector1">
                  <a:avLst/>
                </a:prstGeom>
                <a:noFill/>
                <a:ln w="28575" cap="flat" cmpd="sng">
                  <a:solidFill>
                    <a:srgbClr val="00BAF5"/>
                  </a:solidFill>
                  <a:prstDash val="solid"/>
                  <a:miter lim="800000"/>
                  <a:headEnd type="none" w="sm" len="sm"/>
                  <a:tailEnd type="none" w="sm" len="sm"/>
                </a:ln>
              </p:spPr>
            </p:cxnSp>
          </p:grpSp>
          <p:sp>
            <p:nvSpPr>
              <p:cNvPr id="1288" name="Google Shape;1288;p42"/>
              <p:cNvSpPr txBox="1"/>
              <p:nvPr/>
            </p:nvSpPr>
            <p:spPr>
              <a:xfrm>
                <a:off x="5306606" y="2962670"/>
                <a:ext cx="108670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w1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89" name="Google Shape;1289;p42"/>
              <p:cNvSpPr txBox="1"/>
              <p:nvPr/>
            </p:nvSpPr>
            <p:spPr>
              <a:xfrm>
                <a:off x="6958944" y="3957462"/>
                <a:ext cx="108670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h1</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sp>
          <p:nvSpPr>
            <p:cNvPr id="1290" name="Google Shape;1290;p42"/>
            <p:cNvSpPr/>
            <p:nvPr/>
          </p:nvSpPr>
          <p:spPr>
            <a:xfrm>
              <a:off x="11963570" y="1989128"/>
              <a:ext cx="807016" cy="52322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91" name="Google Shape;1291;p42"/>
            <p:cNvSpPr/>
            <p:nvPr/>
          </p:nvSpPr>
          <p:spPr>
            <a:xfrm>
              <a:off x="12074119" y="4435121"/>
              <a:ext cx="807016" cy="52322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292" name="Google Shape;1292;p42"/>
            <p:cNvCxnSpPr>
              <a:stCxn id="1274" idx="0"/>
              <a:endCxn id="1274" idx="4"/>
            </p:cNvCxnSpPr>
            <p:nvPr/>
          </p:nvCxnSpPr>
          <p:spPr>
            <a:xfrm>
              <a:off x="7421359" y="1400091"/>
              <a:ext cx="0" cy="833100"/>
            </a:xfrm>
            <a:prstGeom prst="straightConnector1">
              <a:avLst/>
            </a:prstGeom>
            <a:noFill/>
            <a:ln w="28575" cap="flat" cmpd="sng">
              <a:solidFill>
                <a:srgbClr val="7F7F7F"/>
              </a:solidFill>
              <a:prstDash val="solid"/>
              <a:miter lim="800000"/>
              <a:headEnd type="none" w="sm" len="sm"/>
              <a:tailEnd type="none" w="sm" len="sm"/>
            </a:ln>
          </p:spPr>
        </p:cxnSp>
        <p:sp>
          <p:nvSpPr>
            <p:cNvPr id="1293" name="Google Shape;1293;p42"/>
            <p:cNvSpPr txBox="1"/>
            <p:nvPr/>
          </p:nvSpPr>
          <p:spPr>
            <a:xfrm>
              <a:off x="6907692" y="1589018"/>
              <a:ext cx="71111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dirty="0">
                  <a:solidFill>
                    <a:schemeClr val="dk1"/>
                  </a:solidFill>
                  <a:latin typeface="Open Sans" panose="020B0604020202020204" charset="0"/>
                  <a:ea typeface="Open Sans" panose="020B0604020202020204" charset="0"/>
                  <a:cs typeface="Open Sans" panose="020B0604020202020204" charset="0"/>
                  <a:sym typeface="Open Sans"/>
                </a:rPr>
                <a:t>net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94" name="Google Shape;1294;p42"/>
            <p:cNvSpPr txBox="1"/>
            <p:nvPr/>
          </p:nvSpPr>
          <p:spPr>
            <a:xfrm>
              <a:off x="7351618" y="1640182"/>
              <a:ext cx="71111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out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295" name="Google Shape;1295;p42"/>
            <p:cNvCxnSpPr/>
            <p:nvPr/>
          </p:nvCxnSpPr>
          <p:spPr>
            <a:xfrm rot="10800000" flipH="1">
              <a:off x="4718799" y="2111203"/>
              <a:ext cx="2408008" cy="4487940"/>
            </a:xfrm>
            <a:prstGeom prst="straightConnector1">
              <a:avLst/>
            </a:prstGeom>
            <a:noFill/>
            <a:ln w="28575" cap="flat" cmpd="sng">
              <a:solidFill>
                <a:srgbClr val="7F7F7F"/>
              </a:solidFill>
              <a:prstDash val="dash"/>
              <a:miter lim="800000"/>
              <a:headEnd type="none" w="sm" len="sm"/>
              <a:tailEnd type="none" w="sm" len="sm"/>
            </a:ln>
          </p:spPr>
        </p:cxnSp>
        <p:cxnSp>
          <p:nvCxnSpPr>
            <p:cNvPr id="1296" name="Google Shape;1296;p42"/>
            <p:cNvCxnSpPr/>
            <p:nvPr/>
          </p:nvCxnSpPr>
          <p:spPr>
            <a:xfrm rot="10800000" flipH="1">
              <a:off x="4695113" y="4162155"/>
              <a:ext cx="2309686" cy="2452250"/>
            </a:xfrm>
            <a:prstGeom prst="straightConnector1">
              <a:avLst/>
            </a:prstGeom>
            <a:noFill/>
            <a:ln w="28575" cap="flat" cmpd="sng">
              <a:solidFill>
                <a:srgbClr val="7F7F7F"/>
              </a:solidFill>
              <a:prstDash val="dash"/>
              <a:miter lim="800000"/>
              <a:headEnd type="none" w="sm" len="sm"/>
              <a:tailEnd type="none" w="sm" len="sm"/>
            </a:ln>
          </p:spPr>
        </p:cxnSp>
        <p:cxnSp>
          <p:nvCxnSpPr>
            <p:cNvPr id="1297" name="Google Shape;1297;p42"/>
            <p:cNvCxnSpPr/>
            <p:nvPr/>
          </p:nvCxnSpPr>
          <p:spPr>
            <a:xfrm rot="10800000" flipH="1">
              <a:off x="7786163" y="1816651"/>
              <a:ext cx="2673038" cy="4891822"/>
            </a:xfrm>
            <a:prstGeom prst="straightConnector1">
              <a:avLst/>
            </a:prstGeom>
            <a:noFill/>
            <a:ln w="28575" cap="flat" cmpd="sng">
              <a:solidFill>
                <a:srgbClr val="7F7F7F"/>
              </a:solidFill>
              <a:prstDash val="dash"/>
              <a:miter lim="800000"/>
              <a:headEnd type="none" w="sm" len="sm"/>
              <a:tailEnd type="none" w="sm" len="sm"/>
            </a:ln>
          </p:spPr>
        </p:cxnSp>
        <p:cxnSp>
          <p:nvCxnSpPr>
            <p:cNvPr id="1298" name="Google Shape;1298;p42"/>
            <p:cNvCxnSpPr/>
            <p:nvPr/>
          </p:nvCxnSpPr>
          <p:spPr>
            <a:xfrm rot="10800000" flipH="1">
              <a:off x="7837917" y="4162155"/>
              <a:ext cx="2621284" cy="2467868"/>
            </a:xfrm>
            <a:prstGeom prst="straightConnector1">
              <a:avLst/>
            </a:prstGeom>
            <a:noFill/>
            <a:ln w="28575" cap="flat" cmpd="sng">
              <a:solidFill>
                <a:srgbClr val="7F7F7F"/>
              </a:solidFill>
              <a:prstDash val="dash"/>
              <a:miter lim="800000"/>
              <a:headEnd type="none" w="sm" len="sm"/>
              <a:tailEnd type="none" w="sm" len="sm"/>
            </a:ln>
          </p:spPr>
        </p:cxnSp>
      </p:grpSp>
      <p:pic>
        <p:nvPicPr>
          <p:cNvPr id="1299" name="Google Shape;1299;p42" descr="Arrow Counterclockwise curve"/>
          <p:cNvPicPr preferRelativeResize="0"/>
          <p:nvPr/>
        </p:nvPicPr>
        <p:blipFill rotWithShape="1">
          <a:blip r:embed="rId6">
            <a:alphaModFix/>
          </a:blip>
          <a:srcRect/>
          <a:stretch/>
        </p:blipFill>
        <p:spPr>
          <a:xfrm rot="-4188327">
            <a:off x="9136585" y="405007"/>
            <a:ext cx="2839098" cy="3109908"/>
          </a:xfrm>
          <a:prstGeom prst="rect">
            <a:avLst/>
          </a:prstGeom>
          <a:noFill/>
          <a:ln>
            <a:noFill/>
          </a:ln>
        </p:spPr>
      </p:pic>
      <p:pic>
        <p:nvPicPr>
          <p:cNvPr id="1300" name="Google Shape;1300;p42" descr="Arrow Counterclockwise curve"/>
          <p:cNvPicPr preferRelativeResize="0"/>
          <p:nvPr/>
        </p:nvPicPr>
        <p:blipFill rotWithShape="1">
          <a:blip r:embed="rId6">
            <a:alphaModFix/>
          </a:blip>
          <a:srcRect/>
          <a:stretch/>
        </p:blipFill>
        <p:spPr>
          <a:xfrm rot="-6308961" flipH="1">
            <a:off x="9833694" y="4517227"/>
            <a:ext cx="3046896" cy="3211715"/>
          </a:xfrm>
          <a:prstGeom prst="rect">
            <a:avLst/>
          </a:prstGeom>
          <a:noFill/>
          <a:ln>
            <a:noFill/>
          </a:ln>
        </p:spPr>
      </p:pic>
      <p:pic>
        <p:nvPicPr>
          <p:cNvPr id="1301" name="Google Shape;1301;p42" descr="Arrow Counterclockwise curve"/>
          <p:cNvPicPr preferRelativeResize="0"/>
          <p:nvPr/>
        </p:nvPicPr>
        <p:blipFill rotWithShape="1">
          <a:blip r:embed="rId7">
            <a:alphaModFix/>
          </a:blip>
          <a:srcRect/>
          <a:stretch/>
        </p:blipFill>
        <p:spPr>
          <a:xfrm rot="-4188327">
            <a:off x="7268841" y="1831071"/>
            <a:ext cx="715275" cy="783503"/>
          </a:xfrm>
          <a:prstGeom prst="rect">
            <a:avLst/>
          </a:prstGeom>
          <a:noFill/>
          <a:ln>
            <a:noFill/>
          </a:ln>
        </p:spPr>
      </p:pic>
      <p:pic>
        <p:nvPicPr>
          <p:cNvPr id="1302" name="Google Shape;1302;p42" descr="Arrow Counterclockwise curve"/>
          <p:cNvPicPr preferRelativeResize="0"/>
          <p:nvPr/>
        </p:nvPicPr>
        <p:blipFill rotWithShape="1">
          <a:blip r:embed="rId8">
            <a:alphaModFix/>
          </a:blip>
          <a:srcRect/>
          <a:stretch/>
        </p:blipFill>
        <p:spPr>
          <a:xfrm rot="-3255359">
            <a:off x="5791154" y="1374856"/>
            <a:ext cx="1389023" cy="1521516"/>
          </a:xfrm>
          <a:prstGeom prst="rect">
            <a:avLst/>
          </a:prstGeom>
          <a:noFill/>
          <a:ln>
            <a:noFill/>
          </a:ln>
        </p:spPr>
      </p:pic>
      <p:grpSp>
        <p:nvGrpSpPr>
          <p:cNvPr id="1303" name="Google Shape;1303;p42"/>
          <p:cNvGrpSpPr/>
          <p:nvPr/>
        </p:nvGrpSpPr>
        <p:grpSpPr>
          <a:xfrm>
            <a:off x="2573192" y="7746412"/>
            <a:ext cx="11344835" cy="1323259"/>
            <a:chOff x="2024727" y="7827038"/>
            <a:chExt cx="11344835" cy="1323259"/>
          </a:xfrm>
        </p:grpSpPr>
        <p:sp>
          <p:nvSpPr>
            <p:cNvPr id="1304" name="Google Shape;1304;p42"/>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5" name="Google Shape;1305;p42"/>
            <p:cNvSpPr/>
            <p:nvPr/>
          </p:nvSpPr>
          <p:spPr>
            <a:xfrm>
              <a:off x="5241562" y="7952020"/>
              <a:ext cx="8128000" cy="1198277"/>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4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12" name="Google Shape;1312;p43"/>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13" name="Google Shape;1313;p43"/>
          <p:cNvGrpSpPr/>
          <p:nvPr/>
        </p:nvGrpSpPr>
        <p:grpSpPr>
          <a:xfrm>
            <a:off x="2573192" y="1468136"/>
            <a:ext cx="11019541" cy="6207353"/>
            <a:chOff x="2024727" y="7827038"/>
            <a:chExt cx="11019541" cy="1080562"/>
          </a:xfrm>
        </p:grpSpPr>
        <p:sp>
          <p:nvSpPr>
            <p:cNvPr id="1314" name="Google Shape;1314;p43"/>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5" name="Google Shape;1315;p43"/>
            <p:cNvSpPr/>
            <p:nvPr/>
          </p:nvSpPr>
          <p:spPr>
            <a:xfrm>
              <a:off x="4195089" y="7928211"/>
              <a:ext cx="8128000" cy="936527"/>
            </a:xfrm>
            <a:prstGeom prst="rect">
              <a:avLst/>
            </a:prstGeom>
            <a:blipFill rotWithShape="1">
              <a:blip r:embed="rId4">
                <a:alphaModFix/>
              </a:blip>
              <a:stretch>
                <a:fillRect l="-14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 </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22" name="Google Shape;1322;p44"/>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23" name="Google Shape;1323;p44"/>
          <p:cNvGrpSpPr/>
          <p:nvPr/>
        </p:nvGrpSpPr>
        <p:grpSpPr>
          <a:xfrm>
            <a:off x="2573192" y="1468136"/>
            <a:ext cx="11019541" cy="6207353"/>
            <a:chOff x="2024727" y="7827038"/>
            <a:chExt cx="11019541" cy="1080562"/>
          </a:xfrm>
        </p:grpSpPr>
        <p:sp>
          <p:nvSpPr>
            <p:cNvPr id="1324" name="Google Shape;1324;p44"/>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5" name="Google Shape;1325;p44"/>
            <p:cNvSpPr/>
            <p:nvPr/>
          </p:nvSpPr>
          <p:spPr>
            <a:xfrm>
              <a:off x="2723055" y="7928211"/>
              <a:ext cx="9600034" cy="59504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4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32" name="Google Shape;1332;p45"/>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33" name="Google Shape;1333;p45"/>
          <p:cNvGrpSpPr/>
          <p:nvPr/>
        </p:nvGrpSpPr>
        <p:grpSpPr>
          <a:xfrm>
            <a:off x="2573192" y="1468140"/>
            <a:ext cx="11019541" cy="6998714"/>
            <a:chOff x="2024727" y="7827038"/>
            <a:chExt cx="11019541" cy="1218321"/>
          </a:xfrm>
        </p:grpSpPr>
        <p:sp>
          <p:nvSpPr>
            <p:cNvPr id="1334" name="Google Shape;1334;p45"/>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5" name="Google Shape;1335;p45"/>
            <p:cNvSpPr/>
            <p:nvPr/>
          </p:nvSpPr>
          <p:spPr>
            <a:xfrm>
              <a:off x="2723055" y="7928211"/>
              <a:ext cx="9600034" cy="1117148"/>
            </a:xfrm>
            <a:prstGeom prst="rect">
              <a:avLst/>
            </a:prstGeom>
            <a:blipFill rotWithShape="1">
              <a:blip r:embed="rId4">
                <a:alphaModFix/>
              </a:blip>
              <a:stretch>
                <a:fillRect l="-62"/>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Hidden Layer Weight Assignment</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342" name="Google Shape;1342;p46"/>
          <p:cNvPicPr preferRelativeResize="0"/>
          <p:nvPr/>
        </p:nvPicPr>
        <p:blipFill rotWithShape="1">
          <a:blip r:embed="rId3">
            <a:alphaModFix/>
          </a:blip>
          <a:srcRect/>
          <a:stretch/>
        </p:blipFill>
        <p:spPr>
          <a:xfrm>
            <a:off x="3498476" y="780887"/>
            <a:ext cx="9373078" cy="365760"/>
          </a:xfrm>
          <a:prstGeom prst="rect">
            <a:avLst/>
          </a:prstGeom>
          <a:noFill/>
          <a:ln>
            <a:noFill/>
          </a:ln>
        </p:spPr>
      </p:pic>
      <p:grpSp>
        <p:nvGrpSpPr>
          <p:cNvPr id="1343" name="Google Shape;1343;p46"/>
          <p:cNvGrpSpPr/>
          <p:nvPr/>
        </p:nvGrpSpPr>
        <p:grpSpPr>
          <a:xfrm>
            <a:off x="2675243" y="2502353"/>
            <a:ext cx="11019541" cy="4139303"/>
            <a:chOff x="2024727" y="7827038"/>
            <a:chExt cx="11019541" cy="1080562"/>
          </a:xfrm>
        </p:grpSpPr>
        <p:sp>
          <p:nvSpPr>
            <p:cNvPr id="1344" name="Google Shape;1344;p46"/>
            <p:cNvSpPr/>
            <p:nvPr/>
          </p:nvSpPr>
          <p:spPr>
            <a:xfrm>
              <a:off x="2024727" y="7827038"/>
              <a:ext cx="11019541" cy="1080562"/>
            </a:xfrm>
            <a:prstGeom prst="rect">
              <a:avLst/>
            </a:prstGeom>
            <a:solidFill>
              <a:srgbClr val="E8EFF0"/>
            </a:solidFill>
            <a:ln w="12700" cap="flat" cmpd="sng">
              <a:solidFill>
                <a:srgbClr val="00BAF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45" name="Google Shape;1345;p46"/>
            <p:cNvSpPr/>
            <p:nvPr/>
          </p:nvSpPr>
          <p:spPr>
            <a:xfrm>
              <a:off x="2950011" y="8034599"/>
              <a:ext cx="9600034" cy="665440"/>
            </a:xfrm>
            <a:prstGeom prst="rect">
              <a:avLst/>
            </a:prstGeom>
            <a:blipFill rotWithShape="1">
              <a:blip r:embed="rId4">
                <a:alphaModFix/>
              </a:blip>
              <a:stretch>
                <a:fillRect l="-62" t="-11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47" name="Google Shape;1347;p46"/>
          <p:cNvSpPr txBox="1"/>
          <p:nvPr/>
        </p:nvSpPr>
        <p:spPr>
          <a:xfrm>
            <a:off x="1843995" y="5643939"/>
            <a:ext cx="12517120" cy="400110"/>
          </a:xfrm>
          <a:prstGeom prst="rect">
            <a:avLst/>
          </a:prstGeom>
          <a:blipFill rotWithShape="1">
            <a:blip r:embed="rId5">
              <a:alphaModFix/>
            </a:blip>
            <a:stretch>
              <a:fillRect t="-6058" b="-2726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Google Shape;1210;p40">
                <a:extLst>
                  <a:ext uri="{FF2B5EF4-FFF2-40B4-BE49-F238E27FC236}">
                    <a16:creationId xmlns:a16="http://schemas.microsoft.com/office/drawing/2014/main" id="{79BFDA14-75FB-4C78-9A10-FF42922C3A96}"/>
                  </a:ext>
                </a:extLst>
              </p:cNvPr>
              <p:cNvSpPr txBox="1"/>
              <p:nvPr/>
            </p:nvSpPr>
            <p:spPr>
              <a:xfrm>
                <a:off x="2008915" y="1169022"/>
                <a:ext cx="12352200" cy="794595"/>
              </a:xfrm>
              <a:prstGeom prst="rect">
                <a:avLst/>
              </a:prstGeom>
              <a:solidFill>
                <a:srgbClr val="FFF2CC"/>
              </a:solid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14:m>
                  <m:oMath xmlns:m="http://schemas.openxmlformats.org/officeDocument/2006/math">
                    <m:sSub>
                      <m:sSubPr>
                        <m:ctrlPr>
                          <a:rPr lang="ar-AE" sz="2200" b="0" i="1" u="none" strike="noStrike" cap="none" smtClean="0">
                            <a:solidFill>
                              <a:schemeClr val="tx1">
                                <a:lumMod val="65000"/>
                                <a:lumOff val="35000"/>
                              </a:schemeClr>
                            </a:solidFill>
                            <a:latin typeface="Cambria Math" panose="02040503050406030204" pitchFamily="18" charset="0"/>
                            <a:sym typeface="Arial"/>
                          </a:rPr>
                        </m:ctrlPr>
                      </m:sSubPr>
                      <m:e>
                        <m:r>
                          <a:rPr lang="ar-AE" sz="2200" b="0" i="1" u="none" strike="noStrike" cap="none" smtClean="0">
                            <a:solidFill>
                              <a:schemeClr val="tx1">
                                <a:lumMod val="65000"/>
                                <a:lumOff val="35000"/>
                              </a:schemeClr>
                            </a:solidFill>
                            <a:latin typeface="Cambria Math" panose="02040503050406030204" pitchFamily="18" charset="0"/>
                            <a:sym typeface="Arial"/>
                          </a:rPr>
                          <m:t>𝑊</m:t>
                        </m:r>
                      </m:e>
                      <m:sub>
                        <m:r>
                          <a:rPr lang="ar-AE" sz="2200" b="0" i="1" u="none" strike="noStrike" cap="none" smtClean="0">
                            <a:solidFill>
                              <a:schemeClr val="tx1">
                                <a:lumMod val="65000"/>
                                <a:lumOff val="35000"/>
                              </a:schemeClr>
                            </a:solidFill>
                            <a:latin typeface="Cambria Math" panose="02040503050406030204" pitchFamily="18" charset="0"/>
                            <a:sym typeface="Arial"/>
                          </a:rPr>
                          <m:t>1</m:t>
                        </m:r>
                        <m:r>
                          <a:rPr lang="ar-AE" sz="2200" b="0" i="1" u="none" strike="noStrike" cap="none" smtClean="0">
                            <a:solidFill>
                              <a:schemeClr val="tx1">
                                <a:lumMod val="65000"/>
                                <a:lumOff val="35000"/>
                              </a:schemeClr>
                            </a:solidFill>
                            <a:latin typeface="Cambria Math" panose="02040503050406030204" pitchFamily="18" charset="0"/>
                            <a:sym typeface="Arial"/>
                          </a:rPr>
                          <m:t> </m:t>
                        </m:r>
                      </m:sub>
                    </m:sSub>
                  </m:oMath>
                </a14:m>
                <a:r>
                  <a:rPr lang="en-IN"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rPr>
                  <a:t>can be updated now:</a:t>
                </a:r>
              </a:p>
            </p:txBody>
          </p:sp>
        </mc:Choice>
        <mc:Fallback xmlns="">
          <p:sp>
            <p:nvSpPr>
              <p:cNvPr id="9" name="Google Shape;1210;p40">
                <a:extLst>
                  <a:ext uri="{FF2B5EF4-FFF2-40B4-BE49-F238E27FC236}">
                    <a16:creationId xmlns:a16="http://schemas.microsoft.com/office/drawing/2014/main" id="{79BFDA14-75FB-4C78-9A10-FF42922C3A96}"/>
                  </a:ext>
                </a:extLst>
              </p:cNvPr>
              <p:cNvSpPr txBox="1">
                <a:spLocks noRot="1" noChangeAspect="1" noMove="1" noResize="1" noEditPoints="1" noAdjustHandles="1" noChangeArrowheads="1" noChangeShapeType="1" noTextEdit="1"/>
              </p:cNvSpPr>
              <p:nvPr/>
            </p:nvSpPr>
            <p:spPr>
              <a:xfrm>
                <a:off x="2008915" y="1169022"/>
                <a:ext cx="12352200" cy="794595"/>
              </a:xfrm>
              <a:prstGeom prst="rect">
                <a:avLst/>
              </a:prstGeom>
              <a:blipFill>
                <a:blip r:embed="rId6"/>
                <a:stretch>
                  <a:fillRect/>
                </a:stretch>
              </a:blipFill>
              <a:ln w="9525" cap="flat" cmpd="sng">
                <a:solidFill>
                  <a:schemeClr val="accent4"/>
                </a:solidFill>
                <a:prstDash val="solid"/>
                <a:round/>
                <a:headEnd type="none" w="sm" len="sm"/>
                <a:tailEnd type="none" w="sm" len="sm"/>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76069E9-3316-498E-BBC7-F45B2D8F0D34}"/>
                  </a:ext>
                </a:extLst>
              </p:cNvPr>
              <p:cNvSpPr txBox="1"/>
              <p:nvPr/>
            </p:nvSpPr>
            <p:spPr>
              <a:xfrm>
                <a:off x="2191407" y="7436759"/>
                <a:ext cx="11503377" cy="430887"/>
              </a:xfrm>
              <a:prstGeom prst="rect">
                <a:avLst/>
              </a:prstGeom>
              <a:noFill/>
            </p:spPr>
            <p:txBody>
              <a:bodyPr wrap="square" rtlCol="0">
                <a:spAutoFit/>
              </a:bodyPr>
              <a:lstStyle/>
              <a:p>
                <a:pPr algn="ctr"/>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same needs to be repeated for </a:t>
                </a:r>
                <a14:m>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2</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3</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and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4</m:t>
                        </m:r>
                      </m:sub>
                    </m:sSub>
                  </m:oMath>
                </a14:m>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p:txBody>
          </p:sp>
        </mc:Choice>
        <mc:Fallback xmlns="">
          <p:sp>
            <p:nvSpPr>
              <p:cNvPr id="2" name="TextBox 1">
                <a:extLst>
                  <a:ext uri="{FF2B5EF4-FFF2-40B4-BE49-F238E27FC236}">
                    <a16:creationId xmlns:a16="http://schemas.microsoft.com/office/drawing/2014/main" id="{076069E9-3316-498E-BBC7-F45B2D8F0D34}"/>
                  </a:ext>
                </a:extLst>
              </p:cNvPr>
              <p:cNvSpPr txBox="1">
                <a:spLocks noRot="1" noChangeAspect="1" noMove="1" noResize="1" noEditPoints="1" noAdjustHandles="1" noChangeArrowheads="1" noChangeShapeType="1" noTextEdit="1"/>
              </p:cNvSpPr>
              <p:nvPr/>
            </p:nvSpPr>
            <p:spPr>
              <a:xfrm>
                <a:off x="2191407" y="7436759"/>
                <a:ext cx="11503377" cy="430887"/>
              </a:xfrm>
              <a:prstGeom prst="rect">
                <a:avLst/>
              </a:prstGeom>
              <a:blipFill>
                <a:blip r:embed="rId7"/>
                <a:stretch>
                  <a:fillRect t="-9859" b="-26761"/>
                </a:stretch>
              </a:blipFill>
            </p:spPr>
            <p:txBody>
              <a:bodyPr/>
              <a:lstStyle/>
              <a:p>
                <a:r>
                  <a:rPr lang="en-IN">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47"/>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p>
            <a:pPr marL="0" lvl="0" indent="0" algn="l" rtl="0">
              <a:lnSpc>
                <a:spcPct val="150000"/>
              </a:lnSpc>
              <a:spcBef>
                <a:spcPts val="1333"/>
              </a:spcBef>
              <a:spcAft>
                <a:spcPts val="0"/>
              </a:spcAft>
              <a:buClr>
                <a:schemeClr val="lt1"/>
              </a:buClr>
              <a:buSzPts val="2000"/>
              <a:buNone/>
            </a:pPr>
            <a:r>
              <a:rPr lang="en-US" dirty="0"/>
              <a:t>Initially the error was 0.298371109. However, post first iteration of the backpropagation algorithm the error value lowered down to 0.291027924. </a:t>
            </a:r>
            <a:endParaRPr dirty="0"/>
          </a:p>
          <a:p>
            <a:pPr marL="0" lvl="0" indent="0" algn="l" rtl="0">
              <a:lnSpc>
                <a:spcPct val="90000"/>
              </a:lnSpc>
              <a:spcBef>
                <a:spcPts val="1333"/>
              </a:spcBef>
              <a:spcAft>
                <a:spcPts val="0"/>
              </a:spcAft>
              <a:buClr>
                <a:schemeClr val="lt1"/>
              </a:buClr>
              <a:buSzPts val="2000"/>
              <a:buNone/>
            </a:pPr>
            <a:endParaRPr dirty="0"/>
          </a:p>
          <a:p>
            <a:pPr marL="0" lvl="0" indent="0" algn="l" rtl="0">
              <a:lnSpc>
                <a:spcPct val="90000"/>
              </a:lnSpc>
              <a:spcBef>
                <a:spcPts val="1333"/>
              </a:spcBef>
              <a:spcAft>
                <a:spcPts val="0"/>
              </a:spcAft>
              <a:buClr>
                <a:schemeClr val="lt1"/>
              </a:buClr>
              <a:buSzPts val="2000"/>
              <a:buNone/>
            </a:pPr>
            <a:endParaRPr dirty="0"/>
          </a:p>
          <a:p>
            <a:pPr marL="0" lvl="0" indent="0" algn="l" rtl="0">
              <a:lnSpc>
                <a:spcPct val="150000"/>
              </a:lnSpc>
              <a:spcBef>
                <a:spcPts val="1333"/>
              </a:spcBef>
              <a:spcAft>
                <a:spcPts val="0"/>
              </a:spcAft>
              <a:buClr>
                <a:schemeClr val="lt1"/>
              </a:buClr>
              <a:buSzPts val="2000"/>
              <a:buNone/>
            </a:pPr>
            <a:r>
              <a:rPr lang="en-US" dirty="0"/>
              <a:t>The above error can be reduced significantly by repeating this process 10,000 times or more.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4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Activation Functions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4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66" name="Google Shape;1366;p49"/>
          <p:cNvPicPr preferRelativeResize="0"/>
          <p:nvPr/>
        </p:nvPicPr>
        <p:blipFill rotWithShape="1">
          <a:blip r:embed="rId3">
            <a:alphaModFix/>
          </a:blip>
          <a:srcRect/>
          <a:stretch/>
        </p:blipFill>
        <p:spPr>
          <a:xfrm>
            <a:off x="4984046" y="780887"/>
            <a:ext cx="6401938" cy="365760"/>
          </a:xfrm>
          <a:prstGeom prst="rect">
            <a:avLst/>
          </a:prstGeom>
          <a:noFill/>
          <a:ln>
            <a:noFill/>
          </a:ln>
        </p:spPr>
      </p:pic>
      <p:sp>
        <p:nvSpPr>
          <p:cNvPr id="1367" name="Google Shape;1367;p49"/>
          <p:cNvSpPr/>
          <p:nvPr/>
        </p:nvSpPr>
        <p:spPr>
          <a:xfrm>
            <a:off x="1936615" y="1468132"/>
            <a:ext cx="12737329" cy="1010908"/>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Nonlinearities are needed to learn complex (non-linear) representations of data, otherwise the neural networks would be just a linear function </a:t>
            </a:r>
            <a:endParaRPr sz="2200" b="0" i="0" u="none" strike="noStrike" cap="none">
              <a:solidFill>
                <a:srgbClr val="000000"/>
              </a:solidFill>
              <a:latin typeface="Arial"/>
              <a:ea typeface="Arial"/>
              <a:cs typeface="Arial"/>
              <a:sym typeface="Arial"/>
            </a:endParaRPr>
          </a:p>
        </p:txBody>
      </p:sp>
      <p:pic>
        <p:nvPicPr>
          <p:cNvPr id="1368" name="Google Shape;1368;p49"/>
          <p:cNvPicPr preferRelativeResize="0"/>
          <p:nvPr/>
        </p:nvPicPr>
        <p:blipFill rotWithShape="1">
          <a:blip r:embed="rId4">
            <a:alphaModFix/>
          </a:blip>
          <a:srcRect/>
          <a:stretch/>
        </p:blipFill>
        <p:spPr>
          <a:xfrm>
            <a:off x="3246079" y="3030050"/>
            <a:ext cx="10118400" cy="36312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rPr>
              <a:t>Biological Neurons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484" name="Google Shape;484;p5"/>
          <p:cNvGrpSpPr/>
          <p:nvPr/>
        </p:nvGrpSpPr>
        <p:grpSpPr>
          <a:xfrm>
            <a:off x="812800" y="5523984"/>
            <a:ext cx="15138401" cy="3241569"/>
            <a:chOff x="853440" y="1146647"/>
            <a:chExt cx="15138401" cy="3241569"/>
          </a:xfrm>
        </p:grpSpPr>
        <p:sp>
          <p:nvSpPr>
            <p:cNvPr id="485" name="Google Shape;485;p5"/>
            <p:cNvSpPr txBox="1"/>
            <p:nvPr/>
          </p:nvSpPr>
          <p:spPr>
            <a:xfrm>
              <a:off x="1026372" y="1468131"/>
              <a:ext cx="14965467" cy="1457949"/>
            </a:xfrm>
            <a:prstGeom prst="rect">
              <a:avLst/>
            </a:prstGeom>
            <a:noFill/>
            <a:ln>
              <a:noFill/>
            </a:ln>
          </p:spPr>
          <p:txBody>
            <a:bodyPr spcFirstLastPara="1" wrap="square" lIns="91425" tIns="45700" rIns="91425" bIns="45700" anchor="t" anchorCtr="0">
              <a:noAutofit/>
            </a:bodyPr>
            <a:lstStyle/>
            <a:p>
              <a:pPr marL="304792" marR="0" lvl="0" indent="-304792" algn="l" rtl="0">
                <a:lnSpc>
                  <a:spcPct val="9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Neurons are interconnected nerve cells that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build the nervous system and transmit information throughout the body.</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Dendrites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are extension of a nerve cell that receive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impulses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from other neurons.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Cell </a:t>
              </a:r>
              <a:r>
                <a:rPr lang="en-US" sz="220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nucleus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stores cell’s hereditary material and coordinates cell’s activities</a:t>
              </a:r>
              <a:r>
                <a:rPr lang="en-US" sz="220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Axon</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is a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nerve fiber</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that is used by neurons to </a:t>
              </a: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transmit impulses</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04792" marR="0" lvl="0" indent="-304792" algn="l" rtl="0">
                <a:lnSpc>
                  <a:spcPct val="90000"/>
                </a:lnSpc>
                <a:spcBef>
                  <a:spcPts val="1333"/>
                </a:spcBef>
                <a:spcAft>
                  <a:spcPts val="0"/>
                </a:spcAft>
                <a:buClr>
                  <a:srgbClr val="FFC000"/>
                </a:buClr>
                <a:buSzPts val="2800"/>
                <a:buFont typeface="Noto Sans Symbols"/>
                <a:buChar char="▪"/>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Synapse</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is the connection between two nerve cells.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486" name="Google Shape;486;p5"/>
            <p:cNvSpPr/>
            <p:nvPr/>
          </p:nvSpPr>
          <p:spPr>
            <a:xfrm>
              <a:off x="853440" y="1146647"/>
              <a:ext cx="15138401" cy="324156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pic>
        <p:nvPicPr>
          <p:cNvPr id="10" name="Graphic 9">
            <a:extLst>
              <a:ext uri="{FF2B5EF4-FFF2-40B4-BE49-F238E27FC236}">
                <a16:creationId xmlns:a16="http://schemas.microsoft.com/office/drawing/2014/main" id="{72966480-3EBD-440A-A626-012A3776D2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23608" y="1559956"/>
            <a:ext cx="4889713" cy="3387873"/>
          </a:xfrm>
          <a:prstGeom prst="rect">
            <a:avLst/>
          </a:prstGeom>
        </p:spPr>
      </p:pic>
      <p:cxnSp>
        <p:nvCxnSpPr>
          <p:cNvPr id="11" name="Straight Connector 10">
            <a:extLst>
              <a:ext uri="{FF2B5EF4-FFF2-40B4-BE49-F238E27FC236}">
                <a16:creationId xmlns:a16="http://schemas.microsoft.com/office/drawing/2014/main" id="{1BCC2C12-7D5C-48DB-A9EB-54C5AC86B8BC}"/>
              </a:ext>
            </a:extLst>
          </p:cNvPr>
          <p:cNvCxnSpPr/>
          <p:nvPr/>
        </p:nvCxnSpPr>
        <p:spPr>
          <a:xfrm flipH="1">
            <a:off x="8919781" y="2015304"/>
            <a:ext cx="377952" cy="792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A91A94-E250-44CC-A3AF-C8858FB190B4}"/>
              </a:ext>
            </a:extLst>
          </p:cNvPr>
          <p:cNvCxnSpPr>
            <a:cxnSpLocks/>
          </p:cNvCxnSpPr>
          <p:nvPr/>
        </p:nvCxnSpPr>
        <p:spPr>
          <a:xfrm flipH="1">
            <a:off x="6754368" y="2563944"/>
            <a:ext cx="532732" cy="19139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A40DA8-CDC6-460A-A463-19C6C26EB876}"/>
              </a:ext>
            </a:extLst>
          </p:cNvPr>
          <p:cNvCxnSpPr>
            <a:cxnSpLocks/>
          </p:cNvCxnSpPr>
          <p:nvPr/>
        </p:nvCxnSpPr>
        <p:spPr>
          <a:xfrm flipH="1">
            <a:off x="5651500" y="2384176"/>
            <a:ext cx="393530" cy="520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D8DD3A-64A6-4AB5-BBAE-C842CB7BA9F0}"/>
              </a:ext>
            </a:extLst>
          </p:cNvPr>
          <p:cNvCxnSpPr>
            <a:cxnSpLocks/>
          </p:cNvCxnSpPr>
          <p:nvPr/>
        </p:nvCxnSpPr>
        <p:spPr>
          <a:xfrm flipH="1">
            <a:off x="5651500" y="2904721"/>
            <a:ext cx="82550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0E811C-FA5A-4CFD-9DE3-6078E22752B4}"/>
              </a:ext>
            </a:extLst>
          </p:cNvPr>
          <p:cNvCxnSpPr>
            <a:cxnSpLocks/>
          </p:cNvCxnSpPr>
          <p:nvPr/>
        </p:nvCxnSpPr>
        <p:spPr>
          <a:xfrm>
            <a:off x="7564467" y="2960229"/>
            <a:ext cx="453393" cy="6592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E5C6C9-0E26-40D0-9A14-A0AB8518CCF7}"/>
              </a:ext>
            </a:extLst>
          </p:cNvPr>
          <p:cNvCxnSpPr>
            <a:cxnSpLocks/>
          </p:cNvCxnSpPr>
          <p:nvPr/>
        </p:nvCxnSpPr>
        <p:spPr>
          <a:xfrm>
            <a:off x="7996438" y="3602831"/>
            <a:ext cx="1795262" cy="399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C4A6C8-D05F-4445-99C0-A1D4AB646E6E}"/>
              </a:ext>
            </a:extLst>
          </p:cNvPr>
          <p:cNvCxnSpPr>
            <a:cxnSpLocks/>
          </p:cNvCxnSpPr>
          <p:nvPr/>
        </p:nvCxnSpPr>
        <p:spPr>
          <a:xfrm>
            <a:off x="10501038" y="3136900"/>
            <a:ext cx="0" cy="650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0630FE-201D-44C0-85A1-7F9EF562B354}"/>
              </a:ext>
            </a:extLst>
          </p:cNvPr>
          <p:cNvCxnSpPr>
            <a:cxnSpLocks/>
          </p:cNvCxnSpPr>
          <p:nvPr/>
        </p:nvCxnSpPr>
        <p:spPr>
          <a:xfrm>
            <a:off x="10501038" y="3136900"/>
            <a:ext cx="260350" cy="5488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5A2B12-3B22-4879-8BE6-65BDB517A5C4}"/>
              </a:ext>
            </a:extLst>
          </p:cNvPr>
          <p:cNvSpPr txBox="1"/>
          <p:nvPr/>
        </p:nvSpPr>
        <p:spPr>
          <a:xfrm>
            <a:off x="4548130" y="2750832"/>
            <a:ext cx="10663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Dendrites</a:t>
            </a:r>
          </a:p>
        </p:txBody>
      </p:sp>
      <p:sp>
        <p:nvSpPr>
          <p:cNvPr id="20" name="TextBox 19">
            <a:extLst>
              <a:ext uri="{FF2B5EF4-FFF2-40B4-BE49-F238E27FC236}">
                <a16:creationId xmlns:a16="http://schemas.microsoft.com/office/drawing/2014/main" id="{38E0256D-E1C2-4159-809B-301EB56CAA08}"/>
              </a:ext>
            </a:extLst>
          </p:cNvPr>
          <p:cNvSpPr txBox="1"/>
          <p:nvPr/>
        </p:nvSpPr>
        <p:spPr>
          <a:xfrm>
            <a:off x="8569008" y="1758292"/>
            <a:ext cx="145745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Myelin sheath</a:t>
            </a:r>
          </a:p>
        </p:txBody>
      </p:sp>
      <p:sp>
        <p:nvSpPr>
          <p:cNvPr id="21" name="TextBox 20">
            <a:extLst>
              <a:ext uri="{FF2B5EF4-FFF2-40B4-BE49-F238E27FC236}">
                <a16:creationId xmlns:a16="http://schemas.microsoft.com/office/drawing/2014/main" id="{8060F61A-ED73-4CA9-9BFD-96D140E11144}"/>
              </a:ext>
            </a:extLst>
          </p:cNvPr>
          <p:cNvSpPr txBox="1"/>
          <p:nvPr/>
        </p:nvSpPr>
        <p:spPr>
          <a:xfrm>
            <a:off x="10243405" y="2835699"/>
            <a:ext cx="155683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Axon terminals</a:t>
            </a:r>
          </a:p>
        </p:txBody>
      </p:sp>
      <p:sp>
        <p:nvSpPr>
          <p:cNvPr id="22" name="TextBox 21">
            <a:extLst>
              <a:ext uri="{FF2B5EF4-FFF2-40B4-BE49-F238E27FC236}">
                <a16:creationId xmlns:a16="http://schemas.microsoft.com/office/drawing/2014/main" id="{CA1F81FA-A0F9-4AB3-ADAD-1B86E65182F7}"/>
              </a:ext>
            </a:extLst>
          </p:cNvPr>
          <p:cNvSpPr txBox="1"/>
          <p:nvPr/>
        </p:nvSpPr>
        <p:spPr>
          <a:xfrm>
            <a:off x="7613728" y="3611887"/>
            <a:ext cx="6415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Axon</a:t>
            </a:r>
          </a:p>
        </p:txBody>
      </p:sp>
      <p:sp>
        <p:nvSpPr>
          <p:cNvPr id="23" name="TextBox 22">
            <a:extLst>
              <a:ext uri="{FF2B5EF4-FFF2-40B4-BE49-F238E27FC236}">
                <a16:creationId xmlns:a16="http://schemas.microsoft.com/office/drawing/2014/main" id="{319BB1D4-3E62-4FFB-9B06-044B7A2A82C5}"/>
              </a:ext>
            </a:extLst>
          </p:cNvPr>
          <p:cNvSpPr txBox="1"/>
          <p:nvPr/>
        </p:nvSpPr>
        <p:spPr>
          <a:xfrm>
            <a:off x="6150450" y="4493783"/>
            <a:ext cx="125867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Cell nucleus</a:t>
            </a:r>
          </a:p>
        </p:txBody>
      </p:sp>
      <p:cxnSp>
        <p:nvCxnSpPr>
          <p:cNvPr id="24" name="Straight Arrow Connector 23">
            <a:extLst>
              <a:ext uri="{FF2B5EF4-FFF2-40B4-BE49-F238E27FC236}">
                <a16:creationId xmlns:a16="http://schemas.microsoft.com/office/drawing/2014/main" id="{B49E5B85-846F-47A0-9D1A-4FA7123AC2B9}"/>
              </a:ext>
            </a:extLst>
          </p:cNvPr>
          <p:cNvCxnSpPr/>
          <p:nvPr/>
        </p:nvCxnSpPr>
        <p:spPr>
          <a:xfrm>
            <a:off x="3990975" y="20660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B477679-C590-4DA2-B156-E8D0957D8A94}"/>
              </a:ext>
            </a:extLst>
          </p:cNvPr>
          <p:cNvCxnSpPr/>
          <p:nvPr/>
        </p:nvCxnSpPr>
        <p:spPr>
          <a:xfrm>
            <a:off x="3990975" y="26248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A6FCB88-BBCE-497C-ADAC-D6A49202638C}"/>
              </a:ext>
            </a:extLst>
          </p:cNvPr>
          <p:cNvCxnSpPr/>
          <p:nvPr/>
        </p:nvCxnSpPr>
        <p:spPr>
          <a:xfrm>
            <a:off x="3990975" y="329438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743336-96AC-4ACB-9BDA-B4FF1B9F4A7B}"/>
              </a:ext>
            </a:extLst>
          </p:cNvPr>
          <p:cNvCxnSpPr/>
          <p:nvPr/>
        </p:nvCxnSpPr>
        <p:spPr>
          <a:xfrm>
            <a:off x="3990975" y="38893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C40962-2C04-4090-ABED-2574A7E0E8AE}"/>
              </a:ext>
            </a:extLst>
          </p:cNvPr>
          <p:cNvCxnSpPr/>
          <p:nvPr/>
        </p:nvCxnSpPr>
        <p:spPr>
          <a:xfrm>
            <a:off x="3990975" y="44862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B6B1834-A983-45F8-9F65-09FCCFACBE0D}"/>
              </a:ext>
            </a:extLst>
          </p:cNvPr>
          <p:cNvCxnSpPr/>
          <p:nvPr/>
        </p:nvCxnSpPr>
        <p:spPr>
          <a:xfrm>
            <a:off x="12207875" y="262486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5DD05EF-75B0-4FDC-A06E-95E590A49014}"/>
              </a:ext>
            </a:extLst>
          </p:cNvPr>
          <p:cNvCxnSpPr/>
          <p:nvPr/>
        </p:nvCxnSpPr>
        <p:spPr>
          <a:xfrm>
            <a:off x="12207875" y="3294389"/>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4E895A1-694D-431E-B9F8-58A5A87FB470}"/>
              </a:ext>
            </a:extLst>
          </p:cNvPr>
          <p:cNvCxnSpPr/>
          <p:nvPr/>
        </p:nvCxnSpPr>
        <p:spPr>
          <a:xfrm>
            <a:off x="12207875" y="3889351"/>
            <a:ext cx="4445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703D4C7-357C-4094-A54F-F2BAED7D4AA7}"/>
              </a:ext>
            </a:extLst>
          </p:cNvPr>
          <p:cNvSpPr txBox="1"/>
          <p:nvPr/>
        </p:nvSpPr>
        <p:spPr>
          <a:xfrm>
            <a:off x="3583886" y="4755654"/>
            <a:ext cx="1346844"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Signals</a:t>
            </a:r>
          </a:p>
        </p:txBody>
      </p:sp>
      <p:sp>
        <p:nvSpPr>
          <p:cNvPr id="33" name="TextBox 32">
            <a:extLst>
              <a:ext uri="{FF2B5EF4-FFF2-40B4-BE49-F238E27FC236}">
                <a16:creationId xmlns:a16="http://schemas.microsoft.com/office/drawing/2014/main" id="{48C2276D-8478-4581-AFA4-F8CC791F5FB0}"/>
              </a:ext>
            </a:extLst>
          </p:cNvPr>
          <p:cNvSpPr txBox="1"/>
          <p:nvPr/>
        </p:nvSpPr>
        <p:spPr>
          <a:xfrm>
            <a:off x="11828032" y="4210836"/>
            <a:ext cx="150874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Output Signals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50"/>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5" name="Google Shape;1375;p50"/>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76" name="Google Shape;1376;p50"/>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77" name="Google Shape;1377;p50"/>
          <p:cNvSpPr/>
          <p:nvPr/>
        </p:nvSpPr>
        <p:spPr>
          <a:xfrm>
            <a:off x="2214880" y="2775040"/>
            <a:ext cx="2032000" cy="589280"/>
          </a:xfrm>
          <a:prstGeom prst="roundRect">
            <a:avLst>
              <a:gd name="adj" fmla="val 16667"/>
            </a:avLst>
          </a:prstGeom>
          <a:solidFill>
            <a:srgbClr val="B3C6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378" name="Google Shape;1378;p50"/>
          <p:cNvSpPr/>
          <p:nvPr/>
        </p:nvSpPr>
        <p:spPr>
          <a:xfrm>
            <a:off x="2214880" y="4250962"/>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379" name="Google Shape;1379;p50"/>
          <p:cNvSpPr/>
          <p:nvPr/>
        </p:nvSpPr>
        <p:spPr>
          <a:xfrm>
            <a:off x="2214880" y="5779679"/>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380" name="Google Shape;1380;p50"/>
          <p:cNvCxnSpPr>
            <a:stCxn id="1377" idx="2"/>
            <a:endCxn id="1378"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381" name="Google Shape;1381;p50"/>
          <p:cNvCxnSpPr>
            <a:endCxn id="1379"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pic>
        <p:nvPicPr>
          <p:cNvPr id="1382" name="Google Shape;1382;p50"/>
          <p:cNvPicPr preferRelativeResize="0"/>
          <p:nvPr/>
        </p:nvPicPr>
        <p:blipFill rotWithShape="1">
          <a:blip r:embed="rId4">
            <a:alphaModFix/>
          </a:blip>
          <a:srcRect/>
          <a:stretch/>
        </p:blipFill>
        <p:spPr>
          <a:xfrm>
            <a:off x="7346586" y="524275"/>
            <a:ext cx="7172054" cy="5090809"/>
          </a:xfrm>
          <a:prstGeom prst="rect">
            <a:avLst/>
          </a:prstGeom>
          <a:noFill/>
          <a:ln>
            <a:noFill/>
          </a:ln>
        </p:spPr>
      </p:pic>
      <p:sp>
        <p:nvSpPr>
          <p:cNvPr id="1383" name="Google Shape;1383;p50"/>
          <p:cNvSpPr/>
          <p:nvPr/>
        </p:nvSpPr>
        <p:spPr>
          <a:xfrm>
            <a:off x="7519064" y="5974283"/>
            <a:ext cx="6981094" cy="2123618"/>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a:t>
            </a:r>
            <a:r>
              <a:rPr lang="en-US"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squashes</a:t>
            </a: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 it into a range of 0 to 1</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Sigmoid neurons saturate and kill gradients, thus NN will barely learn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390" name="Google Shape;1390;p51"/>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391" name="Google Shape;1391;p51"/>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92" name="Google Shape;1392;p51"/>
          <p:cNvSpPr/>
          <p:nvPr/>
        </p:nvSpPr>
        <p:spPr>
          <a:xfrm>
            <a:off x="2214880" y="2775040"/>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393" name="Google Shape;1393;p51"/>
          <p:cNvSpPr/>
          <p:nvPr/>
        </p:nvSpPr>
        <p:spPr>
          <a:xfrm>
            <a:off x="2214880" y="4250962"/>
            <a:ext cx="2032000" cy="589280"/>
          </a:xfrm>
          <a:prstGeom prst="roundRect">
            <a:avLst>
              <a:gd name="adj" fmla="val 16667"/>
            </a:avLst>
          </a:prstGeom>
          <a:solidFill>
            <a:srgbClr val="B3C6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394" name="Google Shape;1394;p51"/>
          <p:cNvSpPr/>
          <p:nvPr/>
        </p:nvSpPr>
        <p:spPr>
          <a:xfrm>
            <a:off x="2214880" y="5779679"/>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395" name="Google Shape;1395;p51"/>
          <p:cNvCxnSpPr>
            <a:stCxn id="1392" idx="2"/>
            <a:endCxn id="1393"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396" name="Google Shape;1396;p51"/>
          <p:cNvCxnSpPr>
            <a:endCxn id="1394"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sp>
        <p:nvSpPr>
          <p:cNvPr id="1397" name="Google Shape;1397;p51"/>
          <p:cNvSpPr/>
          <p:nvPr/>
        </p:nvSpPr>
        <p:spPr>
          <a:xfrm>
            <a:off x="7519064" y="5974284"/>
            <a:ext cx="6981094" cy="2123618"/>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squashes it into a range of -1 to 1</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Like sigmoid, tanh neurons saturate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Unlike sigmoid, output is zero-centered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398" name="Google Shape;1398;p51"/>
          <p:cNvPicPr preferRelativeResize="0"/>
          <p:nvPr/>
        </p:nvPicPr>
        <p:blipFill rotWithShape="1">
          <a:blip r:embed="rId4">
            <a:alphaModFix/>
          </a:blip>
          <a:srcRect/>
          <a:stretch/>
        </p:blipFill>
        <p:spPr>
          <a:xfrm>
            <a:off x="7338630" y="598007"/>
            <a:ext cx="7058090" cy="497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2"/>
          <p:cNvSpPr/>
          <p:nvPr/>
        </p:nvSpPr>
        <p:spPr>
          <a:xfrm>
            <a:off x="386080" y="0"/>
            <a:ext cx="5689600" cy="9144000"/>
          </a:xfrm>
          <a:prstGeom prst="rect">
            <a:avLst/>
          </a:prstGeom>
          <a:solidFill>
            <a:srgbClr val="DDEAF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5" name="Google Shape;1405;p52"/>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Activation Functions</a:t>
            </a:r>
            <a:endParaRPr/>
          </a:p>
        </p:txBody>
      </p:sp>
      <p:pic>
        <p:nvPicPr>
          <p:cNvPr id="1406" name="Google Shape;1406;p52"/>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407" name="Google Shape;1407;p52"/>
          <p:cNvSpPr/>
          <p:nvPr/>
        </p:nvSpPr>
        <p:spPr>
          <a:xfrm>
            <a:off x="2214880" y="2775040"/>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Sigmoid</a:t>
            </a:r>
            <a:endParaRPr sz="2200" b="0" i="0" u="none" strike="noStrike" cap="none">
              <a:solidFill>
                <a:srgbClr val="000000"/>
              </a:solidFill>
              <a:latin typeface="Arial"/>
              <a:ea typeface="Arial"/>
              <a:cs typeface="Arial"/>
              <a:sym typeface="Arial"/>
            </a:endParaRPr>
          </a:p>
        </p:txBody>
      </p:sp>
      <p:sp>
        <p:nvSpPr>
          <p:cNvPr id="1408" name="Google Shape;1408;p52"/>
          <p:cNvSpPr/>
          <p:nvPr/>
        </p:nvSpPr>
        <p:spPr>
          <a:xfrm>
            <a:off x="2214880" y="4250962"/>
            <a:ext cx="2032000" cy="589280"/>
          </a:xfrm>
          <a:prstGeom prst="roundRect">
            <a:avLst>
              <a:gd name="adj" fmla="val 16667"/>
            </a:avLst>
          </a:prstGeom>
          <a:no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Tanh</a:t>
            </a:r>
            <a:endParaRPr sz="2200" b="0" i="0" u="none" strike="noStrike" cap="none">
              <a:solidFill>
                <a:srgbClr val="000000"/>
              </a:solidFill>
              <a:latin typeface="Arial"/>
              <a:ea typeface="Arial"/>
              <a:cs typeface="Arial"/>
              <a:sym typeface="Arial"/>
            </a:endParaRPr>
          </a:p>
        </p:txBody>
      </p:sp>
      <p:sp>
        <p:nvSpPr>
          <p:cNvPr id="1409" name="Google Shape;1409;p52"/>
          <p:cNvSpPr/>
          <p:nvPr/>
        </p:nvSpPr>
        <p:spPr>
          <a:xfrm>
            <a:off x="2214880" y="5779679"/>
            <a:ext cx="2032000" cy="589280"/>
          </a:xfrm>
          <a:prstGeom prst="roundRect">
            <a:avLst>
              <a:gd name="adj" fmla="val 16667"/>
            </a:avLst>
          </a:prstGeom>
          <a:solidFill>
            <a:srgbClr val="B4C7E7"/>
          </a:solidFill>
          <a:ln w="28575" cap="flat"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ReLU</a:t>
            </a:r>
            <a:endParaRPr sz="2200" b="1" i="0" u="none" strike="noStrike" cap="none">
              <a:solidFill>
                <a:srgbClr val="595959"/>
              </a:solidFill>
              <a:latin typeface="Open Sans"/>
              <a:ea typeface="Open Sans"/>
              <a:cs typeface="Open Sans"/>
              <a:sym typeface="Open Sans"/>
            </a:endParaRPr>
          </a:p>
        </p:txBody>
      </p:sp>
      <p:cxnSp>
        <p:nvCxnSpPr>
          <p:cNvPr id="1410" name="Google Shape;1410;p52"/>
          <p:cNvCxnSpPr>
            <a:stCxn id="1407" idx="2"/>
            <a:endCxn id="1408" idx="0"/>
          </p:cNvCxnSpPr>
          <p:nvPr/>
        </p:nvCxnSpPr>
        <p:spPr>
          <a:xfrm>
            <a:off x="3230880" y="3364320"/>
            <a:ext cx="0" cy="886500"/>
          </a:xfrm>
          <a:prstGeom prst="straightConnector1">
            <a:avLst/>
          </a:prstGeom>
          <a:noFill/>
          <a:ln w="19050" cap="flat" cmpd="sng">
            <a:solidFill>
              <a:schemeClr val="accent4"/>
            </a:solidFill>
            <a:prstDash val="dash"/>
            <a:miter lim="800000"/>
            <a:headEnd type="none" w="sm" len="sm"/>
            <a:tailEnd type="none" w="sm" len="sm"/>
          </a:ln>
        </p:spPr>
      </p:cxnSp>
      <p:cxnSp>
        <p:nvCxnSpPr>
          <p:cNvPr id="1411" name="Google Shape;1411;p52"/>
          <p:cNvCxnSpPr>
            <a:endCxn id="1409" idx="0"/>
          </p:cNvCxnSpPr>
          <p:nvPr/>
        </p:nvCxnSpPr>
        <p:spPr>
          <a:xfrm>
            <a:off x="3230880" y="4840379"/>
            <a:ext cx="0" cy="939300"/>
          </a:xfrm>
          <a:prstGeom prst="straightConnector1">
            <a:avLst/>
          </a:prstGeom>
          <a:noFill/>
          <a:ln w="19050" cap="flat" cmpd="sng">
            <a:solidFill>
              <a:schemeClr val="accent4"/>
            </a:solidFill>
            <a:prstDash val="dash"/>
            <a:miter lim="800000"/>
            <a:headEnd type="none" w="sm" len="sm"/>
            <a:tailEnd type="none" w="sm" len="sm"/>
          </a:ln>
        </p:spPr>
      </p:cxnSp>
      <p:sp>
        <p:nvSpPr>
          <p:cNvPr id="1412" name="Google Shape;1412;p52"/>
          <p:cNvSpPr/>
          <p:nvPr/>
        </p:nvSpPr>
        <p:spPr>
          <a:xfrm>
            <a:off x="7519064" y="5720370"/>
            <a:ext cx="6981094" cy="2631449"/>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Takes a real-valued number and thresholds it at zero</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Most deep networks use </a:t>
            </a:r>
            <a:r>
              <a:rPr lang="en-US" sz="2200" b="0" i="0" u="none" strike="noStrike" cap="none" dirty="0" err="1">
                <a:solidFill>
                  <a:srgbClr val="3F3F3F"/>
                </a:solidFill>
                <a:latin typeface="Open Sans" panose="020B0604020202020204" charset="0"/>
                <a:ea typeface="Open Sans" panose="020B0604020202020204" charset="0"/>
                <a:cs typeface="Open Sans" panose="020B0604020202020204" charset="0"/>
                <a:sym typeface="Open Sans"/>
              </a:rPr>
              <a:t>ReLU</a:t>
            </a: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 nowadays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Trains much faster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Prevents the vanishing gradient problem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413" name="Google Shape;1413;p52"/>
          <p:cNvPicPr preferRelativeResize="0"/>
          <p:nvPr/>
        </p:nvPicPr>
        <p:blipFill rotWithShape="1">
          <a:blip r:embed="rId4">
            <a:alphaModFix/>
          </a:blip>
          <a:srcRect/>
          <a:stretch/>
        </p:blipFill>
        <p:spPr>
          <a:xfrm>
            <a:off x="7519065" y="647313"/>
            <a:ext cx="6875318" cy="49172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5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Backpropagation</a:t>
            </a:r>
            <a:endParaRPr/>
          </a:p>
        </p:txBody>
      </p:sp>
      <p:sp>
        <p:nvSpPr>
          <p:cNvPr id="1419" name="Google Shape;1419;p5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The backpropagation algorithm plays a key role in training a feedforward artificial neural network. It models a given function by modifying internal weights of input neurons to produce an expected output neuron.</a:t>
            </a:r>
            <a:endParaRPr dirty="0"/>
          </a:p>
          <a:p>
            <a:pPr marL="0" lvl="0" indent="0" algn="l" rtl="0">
              <a:lnSpc>
                <a:spcPct val="90000"/>
              </a:lnSpc>
              <a:spcBef>
                <a:spcPts val="1333"/>
              </a:spcBef>
              <a:spcAft>
                <a:spcPts val="0"/>
              </a:spcAft>
              <a:buClr>
                <a:srgbClr val="3F3F3F"/>
              </a:buClr>
              <a:buSzPts val="2200"/>
              <a:buNone/>
            </a:pPr>
            <a:endParaRPr dirty="0"/>
          </a:p>
          <a:p>
            <a:pPr marL="0" lvl="0" indent="0" algn="l" rtl="0">
              <a:lnSpc>
                <a:spcPct val="90000"/>
              </a:lnSpc>
              <a:spcBef>
                <a:spcPts val="1333"/>
              </a:spcBef>
              <a:spcAft>
                <a:spcPts val="0"/>
              </a:spcAft>
              <a:buClr>
                <a:srgbClr val="3F3F3F"/>
              </a:buClr>
              <a:buSzPts val="2200"/>
              <a:buNone/>
            </a:pPr>
            <a:r>
              <a:rPr lang="en-US" b="1" dirty="0"/>
              <a:t>Objective:</a:t>
            </a:r>
            <a:endParaRPr dirty="0"/>
          </a:p>
          <a:p>
            <a:pPr marL="0" lvl="0" indent="0" algn="l" rtl="0">
              <a:lnSpc>
                <a:spcPct val="90000"/>
              </a:lnSpc>
              <a:spcBef>
                <a:spcPts val="1333"/>
              </a:spcBef>
              <a:spcAft>
                <a:spcPts val="0"/>
              </a:spcAft>
              <a:buClr>
                <a:srgbClr val="3F3F3F"/>
              </a:buClr>
              <a:buSzPts val="2200"/>
              <a:buNone/>
            </a:pPr>
            <a:r>
              <a:rPr lang="en-US" dirty="0"/>
              <a:t>Build a neural network which takes </a:t>
            </a:r>
            <a:r>
              <a:rPr lang="en-US" b="1" dirty="0"/>
              <a:t>tanh</a:t>
            </a:r>
            <a:r>
              <a:rPr lang="en-US" dirty="0"/>
              <a:t> as the activation function and updates weights with respect to the tanh gradients.</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5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Scenario: </a:t>
            </a:r>
            <a:r>
              <a:rPr lang="en-US" dirty="0"/>
              <a:t>Neural networks are the crux of deep learning, a field which has practical applications in many different areas</a:t>
            </a:r>
            <a:r>
              <a:rPr lang="en-US" b="1" dirty="0"/>
              <a:t>. </a:t>
            </a:r>
            <a:r>
              <a:rPr lang="en-US" dirty="0"/>
              <a:t>They become more accurate and effective with multiple layers. The creation of multilayered neural network is not feasible. However, developing the source code for a shallow neural network will help understand the functioning of deep neural networks much better.  </a:t>
            </a:r>
            <a:endParaRPr dirty="0"/>
          </a:p>
          <a:p>
            <a:pPr marL="0" lvl="0" indent="0" algn="l" rtl="0">
              <a:lnSpc>
                <a:spcPct val="90000"/>
              </a:lnSpc>
              <a:spcBef>
                <a:spcPts val="1333"/>
              </a:spcBef>
              <a:spcAft>
                <a:spcPts val="0"/>
              </a:spcAft>
              <a:buClr>
                <a:srgbClr val="3F3F3F"/>
              </a:buClr>
              <a:buSzPts val="2200"/>
              <a:buNone/>
            </a:pPr>
            <a:endParaRPr b="1" dirty="0"/>
          </a:p>
          <a:p>
            <a:pPr marL="0" lvl="0" indent="0" algn="l" rtl="0">
              <a:lnSpc>
                <a:spcPct val="90000"/>
              </a:lnSpc>
              <a:spcBef>
                <a:spcPts val="1333"/>
              </a:spcBef>
              <a:spcAft>
                <a:spcPts val="0"/>
              </a:spcAft>
              <a:buClr>
                <a:srgbClr val="3F3F3F"/>
              </a:buClr>
              <a:buSzPts val="2200"/>
              <a:buNone/>
            </a:pPr>
            <a:r>
              <a:rPr lang="en-US" b="1" dirty="0"/>
              <a:t>Objective: </a:t>
            </a:r>
            <a:r>
              <a:rPr lang="en-US" dirty="0"/>
              <a:t>Write a simple neural network in Python considering the activation function as sigmoid.</a:t>
            </a:r>
            <a:endParaRPr dirty="0"/>
          </a:p>
          <a:p>
            <a:pPr marL="0" lvl="0" indent="0" algn="l" rtl="0">
              <a:lnSpc>
                <a:spcPct val="90000"/>
              </a:lnSpc>
              <a:spcBef>
                <a:spcPts val="1333"/>
              </a:spcBef>
              <a:spcAft>
                <a:spcPts val="0"/>
              </a:spcAft>
              <a:buClr>
                <a:srgbClr val="3F3F3F"/>
              </a:buClr>
              <a:buSzPts val="2200"/>
              <a:buNone/>
            </a:pPr>
            <a:endParaRPr dirty="0"/>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rgbClr val="3F3F3F"/>
              </a:buClr>
              <a:buSzPts val="2200"/>
              <a:buNone/>
            </a:pPr>
            <a:endParaRPr dirty="0"/>
          </a:p>
        </p:txBody>
      </p:sp>
      <p:sp>
        <p:nvSpPr>
          <p:cNvPr id="1425" name="Google Shape;1425;p5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US"/>
              <a:t>Activation Function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Defining </a:t>
            </a:r>
            <a:r>
              <a:rPr lang="en-US" sz="3200">
                <a:latin typeface="Open Sans ExtraBold"/>
                <a:ea typeface="Open Sans ExtraBold"/>
                <a:cs typeface="Open Sans ExtraBold"/>
                <a:sym typeface="Open Sans ExtraBold"/>
              </a:rPr>
              <a:t>E</a:t>
            </a:r>
            <a:r>
              <a:rPr lang="en-US" sz="3200" i="0" u="none" strike="noStrike" cap="none">
                <a:solidFill>
                  <a:srgbClr val="3F3F3F"/>
                </a:solidFill>
                <a:latin typeface="Open Sans ExtraBold"/>
                <a:ea typeface="Open Sans ExtraBold"/>
                <a:cs typeface="Open Sans ExtraBold"/>
                <a:sym typeface="Open Sans ExtraBold"/>
              </a:rPr>
              <a:t>lements</a:t>
            </a:r>
            <a:endParaRPr/>
          </a:p>
        </p:txBody>
      </p:sp>
      <p:pic>
        <p:nvPicPr>
          <p:cNvPr id="1432" name="Google Shape;1432;p55"/>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433" name="Google Shape;1433;p55"/>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a:ea typeface="Open Sans"/>
                <a:cs typeface="Open Sans"/>
                <a:sym typeface="Open Sans"/>
              </a:rPr>
              <a:t>Import the necessary libraries and define a class in the name of NeuralNetwork</a:t>
            </a:r>
            <a:endParaRPr sz="2200" b="0" i="0" u="none" strike="noStrike" cap="none">
              <a:solidFill>
                <a:srgbClr val="000000"/>
              </a:solidFill>
              <a:latin typeface="Arial"/>
              <a:ea typeface="Arial"/>
              <a:cs typeface="Arial"/>
              <a:sym typeface="Arial"/>
            </a:endParaRPr>
          </a:p>
        </p:txBody>
      </p:sp>
      <p:pic>
        <p:nvPicPr>
          <p:cNvPr id="1434" name="Google Shape;1434;p55"/>
          <p:cNvPicPr preferRelativeResize="0"/>
          <p:nvPr/>
        </p:nvPicPr>
        <p:blipFill rotWithShape="1">
          <a:blip r:embed="rId4">
            <a:alphaModFix/>
          </a:blip>
          <a:srcRect/>
          <a:stretch/>
        </p:blipFill>
        <p:spPr>
          <a:xfrm>
            <a:off x="2725845" y="2926234"/>
            <a:ext cx="11121596" cy="1096971"/>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Initialize Weights and Assign Activation Functions</a:t>
            </a:r>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pic>
        <p:nvPicPr>
          <p:cNvPr id="1442" name="Google Shape;1442;p56"/>
          <p:cNvPicPr preferRelativeResize="0"/>
          <p:nvPr/>
        </p:nvPicPr>
        <p:blipFill rotWithShape="1">
          <a:blip r:embed="rId4">
            <a:alphaModFix/>
          </a:blip>
          <a:srcRect/>
          <a:stretch/>
        </p:blipFill>
        <p:spPr>
          <a:xfrm>
            <a:off x="2415313" y="1469560"/>
            <a:ext cx="11425373" cy="6446814"/>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Adjustment</a:t>
            </a:r>
            <a:endParaRPr/>
          </a:p>
        </p:txBody>
      </p:sp>
      <p:pic>
        <p:nvPicPr>
          <p:cNvPr id="1449" name="Google Shape;1449;p57"/>
          <p:cNvPicPr preferRelativeResize="0"/>
          <p:nvPr/>
        </p:nvPicPr>
        <p:blipFill rotWithShape="1">
          <a:blip r:embed="rId3">
            <a:alphaModFix/>
          </a:blip>
          <a:srcRect/>
          <a:stretch/>
        </p:blipFill>
        <p:spPr>
          <a:xfrm>
            <a:off x="5304674" y="782316"/>
            <a:ext cx="5819944" cy="365760"/>
          </a:xfrm>
          <a:prstGeom prst="rect">
            <a:avLst/>
          </a:prstGeom>
          <a:noFill/>
          <a:ln>
            <a:noFill/>
          </a:ln>
        </p:spPr>
      </p:pic>
      <p:pic>
        <p:nvPicPr>
          <p:cNvPr id="1450" name="Google Shape;1450;p57"/>
          <p:cNvPicPr preferRelativeResize="0"/>
          <p:nvPr/>
        </p:nvPicPr>
        <p:blipFill rotWithShape="1">
          <a:blip r:embed="rId4">
            <a:alphaModFix/>
          </a:blip>
          <a:srcRect/>
          <a:stretch/>
        </p:blipFill>
        <p:spPr>
          <a:xfrm>
            <a:off x="1067460" y="1536766"/>
            <a:ext cx="14294372" cy="6070468"/>
          </a:xfrm>
          <a:prstGeom prst="rect">
            <a:avLst/>
          </a:prstGeom>
          <a:noFill/>
          <a:ln w="19050" cap="flat" cmpd="sng">
            <a:solidFill>
              <a:schemeClr val="accent2"/>
            </a:solidFill>
            <a:prstDash val="solid"/>
            <a:round/>
            <a:headEnd type="none" w="sm" len="sm"/>
            <a:tailEnd type="none" w="sm" len="sm"/>
          </a:ln>
        </p:spPr>
      </p:pic>
      <p:grpSp>
        <p:nvGrpSpPr>
          <p:cNvPr id="1451" name="Google Shape;1451;p57"/>
          <p:cNvGrpSpPr/>
          <p:nvPr/>
        </p:nvGrpSpPr>
        <p:grpSpPr>
          <a:xfrm>
            <a:off x="2094349" y="8031675"/>
            <a:ext cx="12421857" cy="704849"/>
            <a:chOff x="2189494" y="8088281"/>
            <a:chExt cx="12421857" cy="704849"/>
          </a:xfrm>
        </p:grpSpPr>
        <p:pic>
          <p:nvPicPr>
            <p:cNvPr id="1452" name="Google Shape;1452;p57"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453" name="Google Shape;1453;p57"/>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Note: </a:t>
              </a:r>
              <a:r>
                <a:rPr lang="en-US" sz="2200" b="0" i="0" u="none" strike="noStrike" cap="none">
                  <a:solidFill>
                    <a:srgbClr val="595959"/>
                  </a:solidFill>
                  <a:latin typeface="Open Sans"/>
                  <a:ea typeface="Open Sans"/>
                  <a:cs typeface="Open Sans"/>
                  <a:sym typeface="Open Sans"/>
                </a:rPr>
                <a:t>The above functions are defined within the class named NeuralNetworks.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Weight Adjustment</a:t>
            </a:r>
            <a:endParaRPr/>
          </a:p>
        </p:txBody>
      </p:sp>
      <p:pic>
        <p:nvPicPr>
          <p:cNvPr id="1460" name="Google Shape;1460;p58"/>
          <p:cNvPicPr preferRelativeResize="0"/>
          <p:nvPr/>
        </p:nvPicPr>
        <p:blipFill rotWithShape="1">
          <a:blip r:embed="rId3">
            <a:alphaModFix/>
          </a:blip>
          <a:srcRect/>
          <a:stretch/>
        </p:blipFill>
        <p:spPr>
          <a:xfrm>
            <a:off x="5304674" y="782316"/>
            <a:ext cx="5819944" cy="365760"/>
          </a:xfrm>
          <a:prstGeom prst="rect">
            <a:avLst/>
          </a:prstGeom>
          <a:noFill/>
          <a:ln>
            <a:noFill/>
          </a:ln>
        </p:spPr>
      </p:pic>
      <p:pic>
        <p:nvPicPr>
          <p:cNvPr id="1461" name="Google Shape;1461;p58"/>
          <p:cNvPicPr preferRelativeResize="0"/>
          <p:nvPr/>
        </p:nvPicPr>
        <p:blipFill rotWithShape="1">
          <a:blip r:embed="rId4">
            <a:alphaModFix/>
          </a:blip>
          <a:srcRect/>
          <a:stretch/>
        </p:blipFill>
        <p:spPr>
          <a:xfrm>
            <a:off x="1067460" y="1536766"/>
            <a:ext cx="14294372" cy="6070468"/>
          </a:xfrm>
          <a:prstGeom prst="rect">
            <a:avLst/>
          </a:prstGeom>
          <a:noFill/>
          <a:ln w="19050" cap="flat" cmpd="sng">
            <a:solidFill>
              <a:schemeClr val="accent2"/>
            </a:solidFill>
            <a:prstDash val="solid"/>
            <a:round/>
            <a:headEnd type="none" w="sm" len="sm"/>
            <a:tailEnd type="none" w="sm" len="sm"/>
          </a:ln>
        </p:spPr>
      </p:pic>
      <p:grpSp>
        <p:nvGrpSpPr>
          <p:cNvPr id="1462" name="Google Shape;1462;p58"/>
          <p:cNvGrpSpPr/>
          <p:nvPr/>
        </p:nvGrpSpPr>
        <p:grpSpPr>
          <a:xfrm>
            <a:off x="2094349" y="8031675"/>
            <a:ext cx="12421857" cy="704849"/>
            <a:chOff x="2189494" y="8088281"/>
            <a:chExt cx="12421857" cy="704849"/>
          </a:xfrm>
        </p:grpSpPr>
        <p:pic>
          <p:nvPicPr>
            <p:cNvPr id="1463" name="Google Shape;1463;p58" descr="Right pointing backhand index"/>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1464" name="Google Shape;1464;p58"/>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a:ea typeface="Open Sans"/>
                  <a:cs typeface="Open Sans"/>
                  <a:sym typeface="Open Sans"/>
                </a:rPr>
                <a:t>Note: </a:t>
              </a:r>
              <a:r>
                <a:rPr lang="en-US" sz="2200" b="0" i="0" u="none" strike="noStrike" cap="none">
                  <a:solidFill>
                    <a:srgbClr val="595959"/>
                  </a:solidFill>
                  <a:latin typeface="Open Sans"/>
                  <a:ea typeface="Open Sans"/>
                  <a:cs typeface="Open Sans"/>
                  <a:sym typeface="Open Sans"/>
                </a:rPr>
                <a:t>The above functions are defined within the class named NeuralNetworks.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Initialize the think Function</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71" name="Google Shape;1471;p59"/>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72" name="Google Shape;1472;p59"/>
          <p:cNvPicPr preferRelativeResize="0"/>
          <p:nvPr/>
        </p:nvPicPr>
        <p:blipFill rotWithShape="1">
          <a:blip r:embed="rId4">
            <a:alphaModFix/>
          </a:blip>
          <a:srcRect/>
          <a:stretch/>
        </p:blipFill>
        <p:spPr>
          <a:xfrm>
            <a:off x="2150352" y="2330434"/>
            <a:ext cx="11955295" cy="1893543"/>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2" name="Rectangle 1">
            <a:extLst>
              <a:ext uri="{FF2B5EF4-FFF2-40B4-BE49-F238E27FC236}">
                <a16:creationId xmlns:a16="http://schemas.microsoft.com/office/drawing/2014/main" id="{546AFABF-4C84-4F16-9E5A-9579AE4E5EEE}"/>
              </a:ext>
            </a:extLst>
          </p:cNvPr>
          <p:cNvSpPr/>
          <p:nvPr/>
        </p:nvSpPr>
        <p:spPr>
          <a:xfrm>
            <a:off x="2144110" y="1683574"/>
            <a:ext cx="5090348" cy="3570043"/>
          </a:xfrm>
          <a:prstGeom prst="rect">
            <a:avLst/>
          </a:prstGeom>
          <a:noFill/>
          <a:ln w="9525">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rPr>
              <a:t>Rise of Artificial Neurons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sp>
        <p:nvSpPr>
          <p:cNvPr id="497" name="Google Shape;497;p6"/>
          <p:cNvSpPr/>
          <p:nvPr/>
        </p:nvSpPr>
        <p:spPr>
          <a:xfrm>
            <a:off x="3434240" y="1468131"/>
            <a:ext cx="2490651" cy="430887"/>
          </a:xfrm>
          <a:prstGeom prst="rect">
            <a:avLst/>
          </a:prstGeom>
          <a:solidFill>
            <a:srgbClr val="AEABA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Biological Neuron</a:t>
            </a:r>
            <a:endParaRPr sz="1400" b="0" i="0" u="none" strike="noStrike" cap="none" dirty="0">
              <a:solidFill>
                <a:srgbClr val="000000"/>
              </a:solidFill>
              <a:latin typeface="Arial"/>
              <a:ea typeface="Arial"/>
              <a:cs typeface="Arial"/>
              <a:sym typeface="Arial"/>
            </a:endParaRPr>
          </a:p>
        </p:txBody>
      </p:sp>
      <p:grpSp>
        <p:nvGrpSpPr>
          <p:cNvPr id="498" name="Google Shape;498;p6"/>
          <p:cNvGrpSpPr/>
          <p:nvPr/>
        </p:nvGrpSpPr>
        <p:grpSpPr>
          <a:xfrm>
            <a:off x="9021544" y="1964370"/>
            <a:ext cx="5500251" cy="2734585"/>
            <a:chOff x="9249506" y="1593717"/>
            <a:chExt cx="5500251" cy="2734585"/>
          </a:xfrm>
        </p:grpSpPr>
        <p:pic>
          <p:nvPicPr>
            <p:cNvPr id="499" name="Google Shape;499;p6"/>
            <p:cNvPicPr preferRelativeResize="0"/>
            <p:nvPr/>
          </p:nvPicPr>
          <p:blipFill rotWithShape="1">
            <a:blip r:embed="rId4">
              <a:alphaModFix/>
            </a:blip>
            <a:srcRect l="11533" t="52240" r="24853" b="2096"/>
            <a:stretch/>
          </p:blipFill>
          <p:spPr>
            <a:xfrm>
              <a:off x="9249506" y="1819589"/>
              <a:ext cx="5500251" cy="2508713"/>
            </a:xfrm>
            <a:prstGeom prst="rect">
              <a:avLst/>
            </a:prstGeom>
            <a:noFill/>
            <a:ln w="9525" cap="flat" cmpd="sng">
              <a:solidFill>
                <a:srgbClr val="BABABA"/>
              </a:solidFill>
              <a:prstDash val="solid"/>
              <a:round/>
              <a:headEnd type="none" w="sm" len="sm"/>
              <a:tailEnd type="none" w="sm" len="sm"/>
            </a:ln>
          </p:spPr>
        </p:pic>
        <p:sp>
          <p:nvSpPr>
            <p:cNvPr id="500" name="Google Shape;500;p6"/>
            <p:cNvSpPr/>
            <p:nvPr/>
          </p:nvSpPr>
          <p:spPr>
            <a:xfrm>
              <a:off x="11000771" y="1593717"/>
              <a:ext cx="2305927" cy="430887"/>
            </a:xfrm>
            <a:prstGeom prst="rect">
              <a:avLst/>
            </a:prstGeom>
            <a:solidFill>
              <a:srgbClr val="AEABA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Artificial Neuron</a:t>
              </a:r>
              <a:endParaRPr sz="1400" b="0" i="0" u="none" strike="noStrike" cap="none" dirty="0">
                <a:solidFill>
                  <a:srgbClr val="000000"/>
                </a:solidFill>
                <a:latin typeface="Arial"/>
                <a:ea typeface="Arial"/>
                <a:cs typeface="Arial"/>
                <a:sym typeface="Arial"/>
              </a:endParaRPr>
            </a:p>
          </p:txBody>
        </p:sp>
      </p:grpSp>
      <p:grpSp>
        <p:nvGrpSpPr>
          <p:cNvPr id="501" name="Google Shape;501;p6"/>
          <p:cNvGrpSpPr/>
          <p:nvPr/>
        </p:nvGrpSpPr>
        <p:grpSpPr>
          <a:xfrm>
            <a:off x="1361440" y="5523984"/>
            <a:ext cx="14102079" cy="2839129"/>
            <a:chOff x="1361440" y="5523984"/>
            <a:chExt cx="14102079" cy="2839129"/>
          </a:xfrm>
        </p:grpSpPr>
        <p:sp>
          <p:nvSpPr>
            <p:cNvPr id="502" name="Google Shape;502;p6"/>
            <p:cNvSpPr/>
            <p:nvPr/>
          </p:nvSpPr>
          <p:spPr>
            <a:xfrm>
              <a:off x="1848042" y="5689730"/>
              <a:ext cx="12843317" cy="26314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C000"/>
                </a:buClr>
                <a:buSzPts val="28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Researchers Warren </a:t>
              </a:r>
              <a:r>
                <a:rPr lang="en-US" sz="2200" b="0" i="0" u="none" strike="noStrike" cap="none" dirty="0" err="1">
                  <a:solidFill>
                    <a:srgbClr val="595959"/>
                  </a:solidFill>
                  <a:latin typeface="Open Sans" panose="020B0604020202020204" charset="0"/>
                  <a:ea typeface="Open Sans" panose="020B0604020202020204" charset="0"/>
                  <a:cs typeface="Open Sans" panose="020B0604020202020204" charset="0"/>
                  <a:sym typeface="Open Sans"/>
                </a:rPr>
                <a:t>McCullock</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 and Walter Pitts published their first concept of simplified brain cell in 1943.</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N</a:t>
              </a: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erve cell was considered similar to a simple logic gate with binary outputs. </a:t>
              </a:r>
              <a:endParaRPr lang="en-US"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rgbClr val="FFC000"/>
                </a:buClr>
                <a:buSzPts val="2800"/>
                <a:buFont typeface="Noto Sans Symbols"/>
                <a:buChar char="▪"/>
              </a:pPr>
              <a:r>
                <a:rPr lang="en-US" sz="2200" dirty="0">
                  <a:solidFill>
                    <a:srgbClr val="595959"/>
                  </a:solidFill>
                  <a:latin typeface="Open Sans" panose="020B0604020202020204" charset="0"/>
                  <a:ea typeface="Open Sans" panose="020B0604020202020204" charset="0"/>
                  <a:cs typeface="Open Sans" panose="020B0604020202020204" charset="0"/>
                  <a:sym typeface="Open Sans"/>
                </a:rPr>
                <a:t>Dendrites can be assumed to process the input signal with a certain threshold such that if the signal exceeds the threshold, the output signal is generated.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03" name="Google Shape;503;p6"/>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04" name="Google Shape;504;p6"/>
          <p:cNvSpPr/>
          <p:nvPr/>
        </p:nvSpPr>
        <p:spPr>
          <a:xfrm>
            <a:off x="14935200" y="1964370"/>
            <a:ext cx="269700" cy="2050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 name="Graphic 13">
            <a:extLst>
              <a:ext uri="{FF2B5EF4-FFF2-40B4-BE49-F238E27FC236}">
                <a16:creationId xmlns:a16="http://schemas.microsoft.com/office/drawing/2014/main" id="{0497120A-7F60-4B4D-8140-3B33CF217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159" y="2048480"/>
            <a:ext cx="4498782" cy="3117014"/>
          </a:xfrm>
          <a:prstGeom prst="rect">
            <a:avLst/>
          </a:prstGeom>
        </p:spPr>
      </p:pic>
      <p:sp>
        <p:nvSpPr>
          <p:cNvPr id="3" name="Rectangle 2">
            <a:extLst>
              <a:ext uri="{FF2B5EF4-FFF2-40B4-BE49-F238E27FC236}">
                <a16:creationId xmlns:a16="http://schemas.microsoft.com/office/drawing/2014/main" id="{7BC437FA-A147-4EFF-8E02-4E843D4865F8}"/>
              </a:ext>
            </a:extLst>
          </p:cNvPr>
          <p:cNvSpPr/>
          <p:nvPr/>
        </p:nvSpPr>
        <p:spPr>
          <a:xfrm>
            <a:off x="14220497" y="2195579"/>
            <a:ext cx="30129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Initialize the Neural Network</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79" name="Google Shape;1479;p60"/>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80" name="Google Shape;1480;p60"/>
          <p:cNvPicPr preferRelativeResize="0"/>
          <p:nvPr/>
        </p:nvPicPr>
        <p:blipFill rotWithShape="1">
          <a:blip r:embed="rId4">
            <a:alphaModFix/>
          </a:blip>
          <a:srcRect/>
          <a:stretch/>
        </p:blipFill>
        <p:spPr>
          <a:xfrm>
            <a:off x="1812808" y="2325742"/>
            <a:ext cx="12803676" cy="4492516"/>
          </a:xfrm>
          <a:prstGeom prst="rect">
            <a:avLst/>
          </a:prstGeom>
          <a:noFill/>
          <a:ln w="19050" cap="flat" cmpd="sng">
            <a:solidFill>
              <a:schemeClr val="accent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a:solidFill>
                  <a:srgbClr val="3F3F3F"/>
                </a:solidFill>
                <a:latin typeface="Open Sans ExtraBold"/>
                <a:ea typeface="Open Sans ExtraBold"/>
                <a:cs typeface="Open Sans ExtraBold"/>
                <a:sym typeface="Open Sans ExtraBold"/>
              </a:rPr>
              <a:t>Train the Neural Network</a:t>
            </a:r>
            <a:endParaRPr sz="3200" i="0" u="none" strike="noStrike" cap="none">
              <a:solidFill>
                <a:srgbClr val="3F3F3F"/>
              </a:solidFill>
              <a:latin typeface="Open Sans ExtraBold"/>
              <a:ea typeface="Open Sans ExtraBold"/>
              <a:cs typeface="Open Sans ExtraBold"/>
              <a:sym typeface="Open Sans ExtraBold"/>
            </a:endParaRPr>
          </a:p>
        </p:txBody>
      </p:sp>
      <p:pic>
        <p:nvPicPr>
          <p:cNvPr id="1487" name="Google Shape;1487;p61"/>
          <p:cNvPicPr preferRelativeResize="0"/>
          <p:nvPr/>
        </p:nvPicPr>
        <p:blipFill rotWithShape="1">
          <a:blip r:embed="rId3">
            <a:alphaModFix/>
          </a:blip>
          <a:srcRect/>
          <a:stretch/>
        </p:blipFill>
        <p:spPr>
          <a:xfrm>
            <a:off x="3954156" y="782316"/>
            <a:ext cx="8520980" cy="365760"/>
          </a:xfrm>
          <a:prstGeom prst="rect">
            <a:avLst/>
          </a:prstGeom>
          <a:noFill/>
          <a:ln>
            <a:noFill/>
          </a:ln>
        </p:spPr>
      </p:pic>
      <p:pic>
        <p:nvPicPr>
          <p:cNvPr id="1488" name="Google Shape;1488;p61"/>
          <p:cNvPicPr preferRelativeResize="0"/>
          <p:nvPr/>
        </p:nvPicPr>
        <p:blipFill rotWithShape="1">
          <a:blip r:embed="rId4">
            <a:alphaModFix/>
          </a:blip>
          <a:srcRect/>
          <a:stretch/>
        </p:blipFill>
        <p:spPr>
          <a:xfrm>
            <a:off x="1879316" y="1209347"/>
            <a:ext cx="12497367" cy="4002426"/>
          </a:xfrm>
          <a:prstGeom prst="rect">
            <a:avLst/>
          </a:prstGeom>
          <a:noFill/>
          <a:ln w="19050" cap="flat" cmpd="sng">
            <a:solidFill>
              <a:schemeClr val="accent2"/>
            </a:solidFill>
            <a:prstDash val="solid"/>
            <a:round/>
            <a:headEnd type="none" w="sm" len="sm"/>
            <a:tailEnd type="none" w="sm" len="sm"/>
          </a:ln>
        </p:spPr>
      </p:pic>
      <p:pic>
        <p:nvPicPr>
          <p:cNvPr id="1489" name="Google Shape;1489;p61"/>
          <p:cNvPicPr preferRelativeResize="0"/>
          <p:nvPr/>
        </p:nvPicPr>
        <p:blipFill rotWithShape="1">
          <a:blip r:embed="rId5">
            <a:alphaModFix/>
          </a:blip>
          <a:srcRect/>
          <a:stretch/>
        </p:blipFill>
        <p:spPr>
          <a:xfrm>
            <a:off x="5068026" y="5394964"/>
            <a:ext cx="6293239" cy="3471491"/>
          </a:xfrm>
          <a:prstGeom prst="rect">
            <a:avLst/>
          </a:prstGeom>
          <a:noFill/>
          <a:ln w="19050" cap="flat" cmpd="sng">
            <a:solidFill>
              <a:srgbClr val="29C99F"/>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6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Regularization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Deep Neural Networks</a:t>
            </a:r>
            <a:endParaRPr/>
          </a:p>
        </p:txBody>
      </p:sp>
      <p:pic>
        <p:nvPicPr>
          <p:cNvPr id="1502" name="Google Shape;1502;p63"/>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559" name="Google Shape;1559;p63"/>
          <p:cNvSpPr/>
          <p:nvPr/>
        </p:nvSpPr>
        <p:spPr>
          <a:xfrm>
            <a:off x="1917979" y="1365113"/>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a:solidFill>
                  <a:srgbClr val="3F3F3F"/>
                </a:solidFill>
                <a:latin typeface="Open Sans" panose="020B0604020202020204" charset="0"/>
                <a:ea typeface="Open Sans" panose="020B0604020202020204" charset="0"/>
                <a:cs typeface="Open Sans" panose="020B0604020202020204" charset="0"/>
                <a:sym typeface="Open Sans"/>
              </a:rPr>
              <a:t>When a neural network contains more than one hidden layer it becomes a Deep Neural Network.</a:t>
            </a: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2" name="Group 1">
            <a:extLst>
              <a:ext uri="{FF2B5EF4-FFF2-40B4-BE49-F238E27FC236}">
                <a16:creationId xmlns:a16="http://schemas.microsoft.com/office/drawing/2014/main" id="{0FBFCD30-4ABF-47EA-9E7A-55C1558D3ED9}"/>
              </a:ext>
            </a:extLst>
          </p:cNvPr>
          <p:cNvGrpSpPr/>
          <p:nvPr/>
        </p:nvGrpSpPr>
        <p:grpSpPr>
          <a:xfrm>
            <a:off x="2205131" y="2855902"/>
            <a:ext cx="12163023" cy="4214796"/>
            <a:chOff x="2613616" y="1925730"/>
            <a:chExt cx="12163023" cy="4214796"/>
          </a:xfrm>
        </p:grpSpPr>
        <p:sp>
          <p:nvSpPr>
            <p:cNvPr id="1503" name="Google Shape;1503;p63"/>
            <p:cNvSpPr/>
            <p:nvPr/>
          </p:nvSpPr>
          <p:spPr>
            <a:xfrm rot="-185293">
              <a:off x="3820225" y="2159275"/>
              <a:ext cx="580747" cy="58074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4" name="Google Shape;1504;p63"/>
            <p:cNvSpPr/>
            <p:nvPr/>
          </p:nvSpPr>
          <p:spPr>
            <a:xfrm rot="-185293">
              <a:off x="3864527" y="2981600"/>
              <a:ext cx="580747" cy="57836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5" name="Google Shape;1505;p63"/>
            <p:cNvSpPr/>
            <p:nvPr/>
          </p:nvSpPr>
          <p:spPr>
            <a:xfrm rot="-185293">
              <a:off x="3926301" y="3817349"/>
              <a:ext cx="578367" cy="57836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6" name="Google Shape;1506;p63"/>
            <p:cNvSpPr/>
            <p:nvPr/>
          </p:nvSpPr>
          <p:spPr>
            <a:xfrm rot="-185293">
              <a:off x="5435580" y="2103172"/>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7" name="Google Shape;1507;p63"/>
            <p:cNvSpPr/>
            <p:nvPr/>
          </p:nvSpPr>
          <p:spPr>
            <a:xfrm rot="-185293">
              <a:off x="5479946" y="2925495"/>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08" name="Google Shape;1508;p63"/>
            <p:cNvSpPr/>
            <p:nvPr/>
          </p:nvSpPr>
          <p:spPr>
            <a:xfrm rot="-185293">
              <a:off x="5539341" y="3761308"/>
              <a:ext cx="578367"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09" name="Google Shape;1509;p63"/>
            <p:cNvCxnSpPr>
              <a:stCxn id="1503" idx="6"/>
              <a:endCxn id="1506" idx="2"/>
            </p:cNvCxnSpPr>
            <p:nvPr/>
          </p:nvCxnSpPr>
          <p:spPr>
            <a:xfrm rot="10800000" flipH="1">
              <a:off x="4400550" y="2407905"/>
              <a:ext cx="1035300" cy="26100"/>
            </a:xfrm>
            <a:prstGeom prst="straightConnector1">
              <a:avLst/>
            </a:prstGeom>
            <a:noFill/>
            <a:ln w="19050" cap="flat" cmpd="sng">
              <a:solidFill>
                <a:srgbClr val="20C3F6"/>
              </a:solidFill>
              <a:prstDash val="solid"/>
              <a:miter lim="800000"/>
              <a:headEnd type="none" w="sm" len="sm"/>
              <a:tailEnd type="stealth" w="med" len="med"/>
            </a:ln>
          </p:spPr>
        </p:cxnSp>
        <p:cxnSp>
          <p:nvCxnSpPr>
            <p:cNvPr id="1510" name="Google Shape;1510;p63"/>
            <p:cNvCxnSpPr>
              <a:stCxn id="1503" idx="6"/>
              <a:endCxn id="1507" idx="2"/>
            </p:cNvCxnSpPr>
            <p:nvPr/>
          </p:nvCxnSpPr>
          <p:spPr>
            <a:xfrm>
              <a:off x="4400550" y="2434005"/>
              <a:ext cx="1079700" cy="796200"/>
            </a:xfrm>
            <a:prstGeom prst="straightConnector1">
              <a:avLst/>
            </a:prstGeom>
            <a:noFill/>
            <a:ln w="19050" cap="flat" cmpd="sng">
              <a:solidFill>
                <a:srgbClr val="20C3F6"/>
              </a:solidFill>
              <a:prstDash val="solid"/>
              <a:miter lim="800000"/>
              <a:headEnd type="none" w="sm" len="sm"/>
              <a:tailEnd type="stealth" w="med" len="med"/>
            </a:ln>
          </p:spPr>
        </p:cxnSp>
        <p:cxnSp>
          <p:nvCxnSpPr>
            <p:cNvPr id="1511" name="Google Shape;1511;p63"/>
            <p:cNvCxnSpPr>
              <a:stCxn id="1503" idx="6"/>
              <a:endCxn id="1508" idx="2"/>
            </p:cNvCxnSpPr>
            <p:nvPr/>
          </p:nvCxnSpPr>
          <p:spPr>
            <a:xfrm>
              <a:off x="4400550" y="2434005"/>
              <a:ext cx="1139100" cy="1632000"/>
            </a:xfrm>
            <a:prstGeom prst="straightConnector1">
              <a:avLst/>
            </a:prstGeom>
            <a:noFill/>
            <a:ln w="19050" cap="flat" cmpd="sng">
              <a:solidFill>
                <a:srgbClr val="20C3F6"/>
              </a:solidFill>
              <a:prstDash val="solid"/>
              <a:miter lim="800000"/>
              <a:headEnd type="none" w="sm" len="sm"/>
              <a:tailEnd type="stealth" w="med" len="med"/>
            </a:ln>
          </p:spPr>
        </p:cxnSp>
        <p:cxnSp>
          <p:nvCxnSpPr>
            <p:cNvPr id="1512" name="Google Shape;1512;p63"/>
            <p:cNvCxnSpPr>
              <a:stCxn id="1504" idx="6"/>
              <a:endCxn id="1506" idx="2"/>
            </p:cNvCxnSpPr>
            <p:nvPr/>
          </p:nvCxnSpPr>
          <p:spPr>
            <a:xfrm rot="10800000" flipH="1">
              <a:off x="4444852" y="2407940"/>
              <a:ext cx="9912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13" name="Google Shape;1513;p63"/>
            <p:cNvCxnSpPr>
              <a:stCxn id="1504" idx="6"/>
              <a:endCxn id="1507" idx="2"/>
            </p:cNvCxnSpPr>
            <p:nvPr/>
          </p:nvCxnSpPr>
          <p:spPr>
            <a:xfrm rot="10800000" flipH="1">
              <a:off x="4444852" y="3230240"/>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14" name="Google Shape;1514;p63"/>
            <p:cNvCxnSpPr>
              <a:stCxn id="1504" idx="6"/>
              <a:endCxn id="1508" idx="2"/>
            </p:cNvCxnSpPr>
            <p:nvPr/>
          </p:nvCxnSpPr>
          <p:spPr>
            <a:xfrm>
              <a:off x="4444852" y="3255140"/>
              <a:ext cx="10950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15" name="Google Shape;1515;p63"/>
            <p:cNvCxnSpPr>
              <a:stCxn id="1505" idx="6"/>
              <a:endCxn id="1506" idx="2"/>
            </p:cNvCxnSpPr>
            <p:nvPr/>
          </p:nvCxnSpPr>
          <p:spPr>
            <a:xfrm rot="10800000" flipH="1">
              <a:off x="4504248" y="2407953"/>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16" name="Google Shape;1516;p63"/>
            <p:cNvCxnSpPr>
              <a:stCxn id="1505" idx="6"/>
              <a:endCxn id="1507" idx="2"/>
            </p:cNvCxnSpPr>
            <p:nvPr/>
          </p:nvCxnSpPr>
          <p:spPr>
            <a:xfrm rot="10800000" flipH="1">
              <a:off x="4504248" y="3230253"/>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17" name="Google Shape;1517;p63"/>
            <p:cNvCxnSpPr>
              <a:stCxn id="1505" idx="6"/>
              <a:endCxn id="1508" idx="2"/>
            </p:cNvCxnSpPr>
            <p:nvPr/>
          </p:nvCxnSpPr>
          <p:spPr>
            <a:xfrm rot="10800000" flipH="1">
              <a:off x="4504248" y="4066053"/>
              <a:ext cx="1035600" cy="24900"/>
            </a:xfrm>
            <a:prstGeom prst="straightConnector1">
              <a:avLst/>
            </a:prstGeom>
            <a:noFill/>
            <a:ln w="19050" cap="flat" cmpd="sng">
              <a:solidFill>
                <a:srgbClr val="20C3F6"/>
              </a:solidFill>
              <a:prstDash val="solid"/>
              <a:miter lim="800000"/>
              <a:headEnd type="none" w="sm" len="sm"/>
              <a:tailEnd type="stealth" w="med" len="med"/>
            </a:ln>
          </p:spPr>
        </p:cxnSp>
        <p:grpSp>
          <p:nvGrpSpPr>
            <p:cNvPr id="1518" name="Google Shape;1518;p63"/>
            <p:cNvGrpSpPr/>
            <p:nvPr/>
          </p:nvGrpSpPr>
          <p:grpSpPr>
            <a:xfrm>
              <a:off x="11695545" y="2193181"/>
              <a:ext cx="1430384" cy="1868354"/>
              <a:chOff x="11020613" y="2152483"/>
              <a:chExt cx="1430384" cy="1868354"/>
            </a:xfrm>
          </p:grpSpPr>
          <p:sp>
            <p:nvSpPr>
              <p:cNvPr id="1519" name="Google Shape;1519;p63"/>
              <p:cNvSpPr/>
              <p:nvPr/>
            </p:nvSpPr>
            <p:spPr>
              <a:xfrm rot="-185293">
                <a:off x="11855028" y="2641075"/>
                <a:ext cx="580747" cy="580747"/>
              </a:xfrm>
              <a:prstGeom prst="ellipse">
                <a:avLst/>
              </a:prstGeom>
              <a:solidFill>
                <a:srgbClr val="9DC3E6"/>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20" name="Google Shape;1520;p63"/>
              <p:cNvCxnSpPr>
                <a:endCxn id="1519" idx="1"/>
              </p:cNvCxnSpPr>
              <p:nvPr/>
            </p:nvCxnSpPr>
            <p:spPr>
              <a:xfrm>
                <a:off x="11020613" y="2152483"/>
                <a:ext cx="908700" cy="58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21" name="Google Shape;1521;p63"/>
              <p:cNvCxnSpPr>
                <a:endCxn id="1519" idx="2"/>
              </p:cNvCxnSpPr>
              <p:nvPr/>
            </p:nvCxnSpPr>
            <p:spPr>
              <a:xfrm rot="10800000" flipH="1">
                <a:off x="11065550" y="2947092"/>
                <a:ext cx="789900" cy="28200"/>
              </a:xfrm>
              <a:prstGeom prst="straightConnector1">
                <a:avLst/>
              </a:prstGeom>
              <a:noFill/>
              <a:ln w="19050" cap="flat" cmpd="sng">
                <a:solidFill>
                  <a:srgbClr val="20C3F6"/>
                </a:solidFill>
                <a:prstDash val="solid"/>
                <a:miter lim="800000"/>
                <a:headEnd type="none" w="sm" len="sm"/>
                <a:tailEnd type="stealth" w="med" len="med"/>
              </a:ln>
            </p:spPr>
          </p:cxnSp>
          <p:cxnSp>
            <p:nvCxnSpPr>
              <p:cNvPr id="1522" name="Google Shape;1522;p63"/>
              <p:cNvCxnSpPr>
                <a:endCxn id="1519" idx="3"/>
              </p:cNvCxnSpPr>
              <p:nvPr/>
            </p:nvCxnSpPr>
            <p:spPr>
              <a:xfrm rot="10800000" flipH="1">
                <a:off x="11049936" y="3147537"/>
                <a:ext cx="901500" cy="873300"/>
              </a:xfrm>
              <a:prstGeom prst="straightConnector1">
                <a:avLst/>
              </a:prstGeom>
              <a:noFill/>
              <a:ln w="19050" cap="flat" cmpd="sng">
                <a:solidFill>
                  <a:srgbClr val="20C3F6"/>
                </a:solidFill>
                <a:prstDash val="solid"/>
                <a:miter lim="800000"/>
                <a:headEnd type="none" w="sm" len="sm"/>
                <a:tailEnd type="stealth" w="med" len="med"/>
              </a:ln>
            </p:spPr>
          </p:cxnSp>
        </p:grpSp>
        <p:sp>
          <p:nvSpPr>
            <p:cNvPr id="1523" name="Google Shape;1523;p63"/>
            <p:cNvSpPr/>
            <p:nvPr/>
          </p:nvSpPr>
          <p:spPr>
            <a:xfrm rot="-185293">
              <a:off x="7081182" y="2076362"/>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24" name="Google Shape;1524;p63"/>
            <p:cNvSpPr/>
            <p:nvPr/>
          </p:nvSpPr>
          <p:spPr>
            <a:xfrm rot="-185293">
              <a:off x="7125484" y="2896307"/>
              <a:ext cx="578368" cy="58074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25" name="Google Shape;1525;p63"/>
            <p:cNvSpPr/>
            <p:nvPr/>
          </p:nvSpPr>
          <p:spPr>
            <a:xfrm rot="-185293">
              <a:off x="7184877" y="3732056"/>
              <a:ext cx="580747" cy="58074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26" name="Google Shape;1526;p63"/>
            <p:cNvCxnSpPr>
              <a:endCxn id="1523" idx="2"/>
            </p:cNvCxnSpPr>
            <p:nvPr/>
          </p:nvCxnSpPr>
          <p:spPr>
            <a:xfrm rot="10800000" flipH="1">
              <a:off x="6046302" y="2381125"/>
              <a:ext cx="1035300" cy="27300"/>
            </a:xfrm>
            <a:prstGeom prst="straightConnector1">
              <a:avLst/>
            </a:prstGeom>
            <a:noFill/>
            <a:ln w="19050" cap="flat" cmpd="sng">
              <a:solidFill>
                <a:srgbClr val="20C3F6"/>
              </a:solidFill>
              <a:prstDash val="solid"/>
              <a:miter lim="800000"/>
              <a:headEnd type="none" w="sm" len="sm"/>
              <a:tailEnd type="stealth" w="med" len="med"/>
            </a:ln>
          </p:spPr>
        </p:cxnSp>
        <p:cxnSp>
          <p:nvCxnSpPr>
            <p:cNvPr id="1527" name="Google Shape;1527;p63"/>
            <p:cNvCxnSpPr>
              <a:endCxn id="1524" idx="2"/>
            </p:cNvCxnSpPr>
            <p:nvPr/>
          </p:nvCxnSpPr>
          <p:spPr>
            <a:xfrm>
              <a:off x="6046204" y="2407260"/>
              <a:ext cx="10797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28" name="Google Shape;1528;p63"/>
            <p:cNvCxnSpPr>
              <a:endCxn id="1525" idx="2"/>
            </p:cNvCxnSpPr>
            <p:nvPr/>
          </p:nvCxnSpPr>
          <p:spPr>
            <a:xfrm>
              <a:off x="6046199" y="2407273"/>
              <a:ext cx="11391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29" name="Google Shape;1529;p63"/>
            <p:cNvCxnSpPr>
              <a:endCxn id="1523" idx="2"/>
            </p:cNvCxnSpPr>
            <p:nvPr/>
          </p:nvCxnSpPr>
          <p:spPr>
            <a:xfrm rot="10800000" flipH="1">
              <a:off x="6090402" y="2381125"/>
              <a:ext cx="9912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30" name="Google Shape;1530;p63"/>
            <p:cNvCxnSpPr>
              <a:endCxn id="1524" idx="2"/>
            </p:cNvCxnSpPr>
            <p:nvPr/>
          </p:nvCxnSpPr>
          <p:spPr>
            <a:xfrm rot="10800000" flipH="1">
              <a:off x="6090304" y="3202260"/>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1" name="Google Shape;1531;p63"/>
            <p:cNvCxnSpPr>
              <a:endCxn id="1525" idx="2"/>
            </p:cNvCxnSpPr>
            <p:nvPr/>
          </p:nvCxnSpPr>
          <p:spPr>
            <a:xfrm>
              <a:off x="6090299" y="3227173"/>
              <a:ext cx="10950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2" name="Google Shape;1532;p63"/>
            <p:cNvCxnSpPr>
              <a:endCxn id="1523" idx="2"/>
            </p:cNvCxnSpPr>
            <p:nvPr/>
          </p:nvCxnSpPr>
          <p:spPr>
            <a:xfrm rot="10800000" flipH="1">
              <a:off x="6149802" y="2381125"/>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33" name="Google Shape;1533;p63"/>
            <p:cNvCxnSpPr>
              <a:endCxn id="1524" idx="2"/>
            </p:cNvCxnSpPr>
            <p:nvPr/>
          </p:nvCxnSpPr>
          <p:spPr>
            <a:xfrm rot="10800000" flipH="1">
              <a:off x="6149704" y="3202260"/>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34" name="Google Shape;1534;p63"/>
            <p:cNvCxnSpPr>
              <a:endCxn id="1525" idx="2"/>
            </p:cNvCxnSpPr>
            <p:nvPr/>
          </p:nvCxnSpPr>
          <p:spPr>
            <a:xfrm rot="10800000" flipH="1">
              <a:off x="6149699" y="4038073"/>
              <a:ext cx="1035600" cy="24900"/>
            </a:xfrm>
            <a:prstGeom prst="straightConnector1">
              <a:avLst/>
            </a:prstGeom>
            <a:noFill/>
            <a:ln w="19050" cap="flat" cmpd="sng">
              <a:solidFill>
                <a:srgbClr val="20C3F6"/>
              </a:solidFill>
              <a:prstDash val="solid"/>
              <a:miter lim="800000"/>
              <a:headEnd type="none" w="sm" len="sm"/>
              <a:tailEnd type="stealth" w="med" len="med"/>
            </a:ln>
          </p:spPr>
        </p:cxnSp>
        <p:sp>
          <p:nvSpPr>
            <p:cNvPr id="1535" name="Google Shape;1535;p63"/>
            <p:cNvSpPr/>
            <p:nvPr/>
          </p:nvSpPr>
          <p:spPr>
            <a:xfrm rot="-185293">
              <a:off x="8740857" y="2001120"/>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36" name="Google Shape;1536;p63"/>
            <p:cNvSpPr/>
            <p:nvPr/>
          </p:nvSpPr>
          <p:spPr>
            <a:xfrm rot="-185293">
              <a:off x="8785224" y="2823443"/>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37" name="Google Shape;1537;p63"/>
            <p:cNvSpPr/>
            <p:nvPr/>
          </p:nvSpPr>
          <p:spPr>
            <a:xfrm rot="-185293">
              <a:off x="8844618" y="3659257"/>
              <a:ext cx="578368" cy="578368"/>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38" name="Google Shape;1538;p63"/>
            <p:cNvCxnSpPr>
              <a:endCxn id="1535" idx="2"/>
            </p:cNvCxnSpPr>
            <p:nvPr/>
          </p:nvCxnSpPr>
          <p:spPr>
            <a:xfrm rot="10800000" flipH="1">
              <a:off x="7703277" y="2305883"/>
              <a:ext cx="10380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39" name="Google Shape;1539;p63"/>
            <p:cNvCxnSpPr>
              <a:endCxn id="1536" idx="2"/>
            </p:cNvCxnSpPr>
            <p:nvPr/>
          </p:nvCxnSpPr>
          <p:spPr>
            <a:xfrm>
              <a:off x="7703544" y="2333206"/>
              <a:ext cx="10821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40" name="Google Shape;1540;p63"/>
            <p:cNvCxnSpPr>
              <a:endCxn id="1537" idx="2"/>
            </p:cNvCxnSpPr>
            <p:nvPr/>
          </p:nvCxnSpPr>
          <p:spPr>
            <a:xfrm>
              <a:off x="7703538" y="2333220"/>
              <a:ext cx="11415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41" name="Google Shape;1541;p63"/>
            <p:cNvCxnSpPr>
              <a:endCxn id="1535" idx="2"/>
            </p:cNvCxnSpPr>
            <p:nvPr/>
          </p:nvCxnSpPr>
          <p:spPr>
            <a:xfrm rot="10800000" flipH="1">
              <a:off x="7747677" y="2305883"/>
              <a:ext cx="993600" cy="847200"/>
            </a:xfrm>
            <a:prstGeom prst="straightConnector1">
              <a:avLst/>
            </a:prstGeom>
            <a:noFill/>
            <a:ln w="19050" cap="flat" cmpd="sng">
              <a:solidFill>
                <a:srgbClr val="20C3F6"/>
              </a:solidFill>
              <a:prstDash val="solid"/>
              <a:miter lim="800000"/>
              <a:headEnd type="none" w="sm" len="sm"/>
              <a:tailEnd type="stealth" w="med" len="med"/>
            </a:ln>
          </p:spPr>
        </p:cxnSp>
        <p:cxnSp>
          <p:nvCxnSpPr>
            <p:cNvPr id="1542" name="Google Shape;1542;p63"/>
            <p:cNvCxnSpPr>
              <a:endCxn id="1536" idx="2"/>
            </p:cNvCxnSpPr>
            <p:nvPr/>
          </p:nvCxnSpPr>
          <p:spPr>
            <a:xfrm rot="10800000" flipH="1">
              <a:off x="7747944" y="3128206"/>
              <a:ext cx="1037700" cy="27300"/>
            </a:xfrm>
            <a:prstGeom prst="straightConnector1">
              <a:avLst/>
            </a:prstGeom>
            <a:noFill/>
            <a:ln w="19050" cap="flat" cmpd="sng">
              <a:solidFill>
                <a:srgbClr val="20C3F6"/>
              </a:solidFill>
              <a:prstDash val="solid"/>
              <a:miter lim="800000"/>
              <a:headEnd type="none" w="sm" len="sm"/>
              <a:tailEnd type="stealth" w="med" len="med"/>
            </a:ln>
          </p:spPr>
        </p:cxnSp>
        <p:cxnSp>
          <p:nvCxnSpPr>
            <p:cNvPr id="1543" name="Google Shape;1543;p63"/>
            <p:cNvCxnSpPr>
              <a:endCxn id="1537" idx="2"/>
            </p:cNvCxnSpPr>
            <p:nvPr/>
          </p:nvCxnSpPr>
          <p:spPr>
            <a:xfrm>
              <a:off x="7747938" y="3155520"/>
              <a:ext cx="1097100" cy="808500"/>
            </a:xfrm>
            <a:prstGeom prst="straightConnector1">
              <a:avLst/>
            </a:prstGeom>
            <a:noFill/>
            <a:ln w="19050" cap="flat" cmpd="sng">
              <a:solidFill>
                <a:srgbClr val="20C3F6"/>
              </a:solidFill>
              <a:prstDash val="solid"/>
              <a:miter lim="800000"/>
              <a:headEnd type="none" w="sm" len="sm"/>
              <a:tailEnd type="stealth" w="med" len="med"/>
            </a:ln>
          </p:spPr>
        </p:cxnSp>
        <p:cxnSp>
          <p:nvCxnSpPr>
            <p:cNvPr id="1544" name="Google Shape;1544;p63"/>
            <p:cNvCxnSpPr>
              <a:endCxn id="1535" idx="2"/>
            </p:cNvCxnSpPr>
            <p:nvPr/>
          </p:nvCxnSpPr>
          <p:spPr>
            <a:xfrm rot="10800000" flipH="1">
              <a:off x="7809477" y="2305883"/>
              <a:ext cx="931800" cy="1683000"/>
            </a:xfrm>
            <a:prstGeom prst="straightConnector1">
              <a:avLst/>
            </a:prstGeom>
            <a:noFill/>
            <a:ln w="19050" cap="flat" cmpd="sng">
              <a:solidFill>
                <a:srgbClr val="20C3F6"/>
              </a:solidFill>
              <a:prstDash val="solid"/>
              <a:miter lim="800000"/>
              <a:headEnd type="none" w="sm" len="sm"/>
              <a:tailEnd type="stealth" w="med" len="med"/>
            </a:ln>
          </p:spPr>
        </p:cxnSp>
        <p:cxnSp>
          <p:nvCxnSpPr>
            <p:cNvPr id="1545" name="Google Shape;1545;p63"/>
            <p:cNvCxnSpPr>
              <a:endCxn id="1536" idx="2"/>
            </p:cNvCxnSpPr>
            <p:nvPr/>
          </p:nvCxnSpPr>
          <p:spPr>
            <a:xfrm rot="10800000" flipH="1">
              <a:off x="7809744" y="3128206"/>
              <a:ext cx="975900" cy="863100"/>
            </a:xfrm>
            <a:prstGeom prst="straightConnector1">
              <a:avLst/>
            </a:prstGeom>
            <a:noFill/>
            <a:ln w="19050" cap="flat" cmpd="sng">
              <a:solidFill>
                <a:srgbClr val="20C3F6"/>
              </a:solidFill>
              <a:prstDash val="solid"/>
              <a:miter lim="800000"/>
              <a:headEnd type="none" w="sm" len="sm"/>
              <a:tailEnd type="stealth" w="med" len="med"/>
            </a:ln>
          </p:spPr>
        </p:cxnSp>
        <p:cxnSp>
          <p:nvCxnSpPr>
            <p:cNvPr id="1546" name="Google Shape;1546;p63"/>
            <p:cNvCxnSpPr>
              <a:endCxn id="1537" idx="2"/>
            </p:cNvCxnSpPr>
            <p:nvPr/>
          </p:nvCxnSpPr>
          <p:spPr>
            <a:xfrm rot="10800000" flipH="1">
              <a:off x="7809738" y="3964020"/>
              <a:ext cx="1035300" cy="27300"/>
            </a:xfrm>
            <a:prstGeom prst="straightConnector1">
              <a:avLst/>
            </a:prstGeom>
            <a:noFill/>
            <a:ln w="19050" cap="flat" cmpd="sng">
              <a:solidFill>
                <a:srgbClr val="20C3F6"/>
              </a:solidFill>
              <a:prstDash val="solid"/>
              <a:miter lim="800000"/>
              <a:headEnd type="none" w="sm" len="sm"/>
              <a:tailEnd type="stealth" w="med" len="med"/>
            </a:ln>
          </p:spPr>
        </p:cxnSp>
        <p:sp>
          <p:nvSpPr>
            <p:cNvPr id="1547" name="Google Shape;1547;p63"/>
            <p:cNvSpPr/>
            <p:nvPr/>
          </p:nvSpPr>
          <p:spPr>
            <a:xfrm rot="-185293">
              <a:off x="10399054" y="1942645"/>
              <a:ext cx="578367"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48" name="Google Shape;1548;p63"/>
            <p:cNvSpPr/>
            <p:nvPr/>
          </p:nvSpPr>
          <p:spPr>
            <a:xfrm rot="-185293">
              <a:off x="10443420" y="2764968"/>
              <a:ext cx="578367"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549" name="Google Shape;1549;p63"/>
            <p:cNvSpPr/>
            <p:nvPr/>
          </p:nvSpPr>
          <p:spPr>
            <a:xfrm rot="-185293">
              <a:off x="10505191" y="3600653"/>
              <a:ext cx="578368" cy="578367"/>
            </a:xfrm>
            <a:prstGeom prst="ellipse">
              <a:avLst/>
            </a:prstGeom>
            <a:solidFill>
              <a:srgbClr val="F8CBAD"/>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550" name="Google Shape;1550;p63"/>
            <p:cNvCxnSpPr>
              <a:endCxn id="1547" idx="2"/>
            </p:cNvCxnSpPr>
            <p:nvPr/>
          </p:nvCxnSpPr>
          <p:spPr>
            <a:xfrm rot="10800000" flipH="1">
              <a:off x="9363874" y="2247408"/>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1" name="Google Shape;1551;p63"/>
            <p:cNvCxnSpPr>
              <a:endCxn id="1548" idx="2"/>
            </p:cNvCxnSpPr>
            <p:nvPr/>
          </p:nvCxnSpPr>
          <p:spPr>
            <a:xfrm>
              <a:off x="9364140" y="2274731"/>
              <a:ext cx="1079700" cy="795000"/>
            </a:xfrm>
            <a:prstGeom prst="straightConnector1">
              <a:avLst/>
            </a:prstGeom>
            <a:noFill/>
            <a:ln w="19050" cap="flat" cmpd="sng">
              <a:solidFill>
                <a:srgbClr val="20C3F6"/>
              </a:solidFill>
              <a:prstDash val="solid"/>
              <a:miter lim="800000"/>
              <a:headEnd type="none" w="sm" len="sm"/>
              <a:tailEnd type="stealth" w="med" len="med"/>
            </a:ln>
          </p:spPr>
        </p:cxnSp>
        <p:cxnSp>
          <p:nvCxnSpPr>
            <p:cNvPr id="1552" name="Google Shape;1552;p63"/>
            <p:cNvCxnSpPr>
              <a:endCxn id="1549" idx="2"/>
            </p:cNvCxnSpPr>
            <p:nvPr/>
          </p:nvCxnSpPr>
          <p:spPr>
            <a:xfrm>
              <a:off x="9364111" y="2274616"/>
              <a:ext cx="1141500" cy="1630800"/>
            </a:xfrm>
            <a:prstGeom prst="straightConnector1">
              <a:avLst/>
            </a:prstGeom>
            <a:noFill/>
            <a:ln w="19050" cap="flat" cmpd="sng">
              <a:solidFill>
                <a:srgbClr val="20C3F6"/>
              </a:solidFill>
              <a:prstDash val="solid"/>
              <a:miter lim="800000"/>
              <a:headEnd type="none" w="sm" len="sm"/>
              <a:tailEnd type="stealth" w="med" len="med"/>
            </a:ln>
          </p:spPr>
        </p:cxnSp>
        <p:cxnSp>
          <p:nvCxnSpPr>
            <p:cNvPr id="1553" name="Google Shape;1553;p63"/>
            <p:cNvCxnSpPr>
              <a:endCxn id="1547" idx="2"/>
            </p:cNvCxnSpPr>
            <p:nvPr/>
          </p:nvCxnSpPr>
          <p:spPr>
            <a:xfrm rot="10800000" flipH="1">
              <a:off x="9408274" y="2247408"/>
              <a:ext cx="991200" cy="844800"/>
            </a:xfrm>
            <a:prstGeom prst="straightConnector1">
              <a:avLst/>
            </a:prstGeom>
            <a:noFill/>
            <a:ln w="19050" cap="flat" cmpd="sng">
              <a:solidFill>
                <a:srgbClr val="20C3F6"/>
              </a:solidFill>
              <a:prstDash val="solid"/>
              <a:miter lim="800000"/>
              <a:headEnd type="none" w="sm" len="sm"/>
              <a:tailEnd type="stealth" w="med" len="med"/>
            </a:ln>
          </p:spPr>
        </p:cxnSp>
        <p:cxnSp>
          <p:nvCxnSpPr>
            <p:cNvPr id="1554" name="Google Shape;1554;p63"/>
            <p:cNvCxnSpPr>
              <a:endCxn id="1548" idx="2"/>
            </p:cNvCxnSpPr>
            <p:nvPr/>
          </p:nvCxnSpPr>
          <p:spPr>
            <a:xfrm rot="10800000" flipH="1">
              <a:off x="9408240" y="3069731"/>
              <a:ext cx="1035600" cy="24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5" name="Google Shape;1555;p63"/>
            <p:cNvCxnSpPr>
              <a:endCxn id="1549" idx="2"/>
            </p:cNvCxnSpPr>
            <p:nvPr/>
          </p:nvCxnSpPr>
          <p:spPr>
            <a:xfrm>
              <a:off x="9408211" y="3094516"/>
              <a:ext cx="1097400" cy="810900"/>
            </a:xfrm>
            <a:prstGeom prst="straightConnector1">
              <a:avLst/>
            </a:prstGeom>
            <a:noFill/>
            <a:ln w="19050" cap="flat" cmpd="sng">
              <a:solidFill>
                <a:srgbClr val="20C3F6"/>
              </a:solidFill>
              <a:prstDash val="solid"/>
              <a:miter lim="800000"/>
              <a:headEnd type="none" w="sm" len="sm"/>
              <a:tailEnd type="stealth" w="med" len="med"/>
            </a:ln>
          </p:spPr>
        </p:cxnSp>
        <p:cxnSp>
          <p:nvCxnSpPr>
            <p:cNvPr id="1556" name="Google Shape;1556;p63"/>
            <p:cNvCxnSpPr>
              <a:endCxn id="1547" idx="2"/>
            </p:cNvCxnSpPr>
            <p:nvPr/>
          </p:nvCxnSpPr>
          <p:spPr>
            <a:xfrm rot="10800000" flipH="1">
              <a:off x="9467674" y="2247408"/>
              <a:ext cx="931800" cy="1680600"/>
            </a:xfrm>
            <a:prstGeom prst="straightConnector1">
              <a:avLst/>
            </a:prstGeom>
            <a:noFill/>
            <a:ln w="19050" cap="flat" cmpd="sng">
              <a:solidFill>
                <a:srgbClr val="20C3F6"/>
              </a:solidFill>
              <a:prstDash val="solid"/>
              <a:miter lim="800000"/>
              <a:headEnd type="none" w="sm" len="sm"/>
              <a:tailEnd type="stealth" w="med" len="med"/>
            </a:ln>
          </p:spPr>
        </p:cxnSp>
        <p:cxnSp>
          <p:nvCxnSpPr>
            <p:cNvPr id="1557" name="Google Shape;1557;p63"/>
            <p:cNvCxnSpPr>
              <a:endCxn id="1548" idx="2"/>
            </p:cNvCxnSpPr>
            <p:nvPr/>
          </p:nvCxnSpPr>
          <p:spPr>
            <a:xfrm rot="10800000" flipH="1">
              <a:off x="9467640" y="3069731"/>
              <a:ext cx="976200" cy="860700"/>
            </a:xfrm>
            <a:prstGeom prst="straightConnector1">
              <a:avLst/>
            </a:prstGeom>
            <a:noFill/>
            <a:ln w="19050" cap="flat" cmpd="sng">
              <a:solidFill>
                <a:srgbClr val="20C3F6"/>
              </a:solidFill>
              <a:prstDash val="solid"/>
              <a:miter lim="800000"/>
              <a:headEnd type="none" w="sm" len="sm"/>
              <a:tailEnd type="stealth" w="med" len="med"/>
            </a:ln>
          </p:spPr>
        </p:cxnSp>
        <p:cxnSp>
          <p:nvCxnSpPr>
            <p:cNvPr id="1558" name="Google Shape;1558;p63"/>
            <p:cNvCxnSpPr>
              <a:endCxn id="1549" idx="2"/>
            </p:cNvCxnSpPr>
            <p:nvPr/>
          </p:nvCxnSpPr>
          <p:spPr>
            <a:xfrm rot="10800000" flipH="1">
              <a:off x="9467611" y="3905416"/>
              <a:ext cx="1038000" cy="24900"/>
            </a:xfrm>
            <a:prstGeom prst="straightConnector1">
              <a:avLst/>
            </a:prstGeom>
            <a:noFill/>
            <a:ln w="19050" cap="flat" cmpd="sng">
              <a:solidFill>
                <a:srgbClr val="20C3F6"/>
              </a:solidFill>
              <a:prstDash val="solid"/>
              <a:miter lim="800000"/>
              <a:headEnd type="none" w="sm" len="sm"/>
              <a:tailEnd type="stealth" w="med" len="med"/>
            </a:ln>
          </p:spPr>
        </p:cxnSp>
        <p:sp>
          <p:nvSpPr>
            <p:cNvPr id="1560" name="Google Shape;1560;p63"/>
            <p:cNvSpPr/>
            <p:nvPr/>
          </p:nvSpPr>
          <p:spPr>
            <a:xfrm rot="-5400000">
              <a:off x="8195714" y="2059359"/>
              <a:ext cx="743267" cy="6086898"/>
            </a:xfrm>
            <a:prstGeom prst="leftBrace">
              <a:avLst>
                <a:gd name="adj1" fmla="val 54583"/>
                <a:gd name="adj2" fmla="val 46908"/>
              </a:avLst>
            </a:prstGeom>
            <a:noFill/>
            <a:ln w="9525" cap="flat" cmpd="sng">
              <a:solidFill>
                <a:srgbClr val="29C9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561" name="Google Shape;1561;p63"/>
            <p:cNvSpPr txBox="1"/>
            <p:nvPr/>
          </p:nvSpPr>
          <p:spPr>
            <a:xfrm>
              <a:off x="6685970" y="5709679"/>
              <a:ext cx="3435491"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Multiple 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2" name="Google Shape;1562;p63"/>
            <p:cNvSpPr txBox="1"/>
            <p:nvPr/>
          </p:nvSpPr>
          <p:spPr>
            <a:xfrm>
              <a:off x="2613616" y="4763083"/>
              <a:ext cx="292608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Input layer</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3" name="Google Shape;1563;p63"/>
            <p:cNvSpPr txBox="1"/>
            <p:nvPr/>
          </p:nvSpPr>
          <p:spPr>
            <a:xfrm>
              <a:off x="11850559" y="4632804"/>
              <a:ext cx="292608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Output layer</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4" name="Google Shape;1564;p63"/>
            <p:cNvSpPr txBox="1"/>
            <p:nvPr/>
          </p:nvSpPr>
          <p:spPr>
            <a:xfrm>
              <a:off x="11024596" y="1925730"/>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5" name="Google Shape;1565;p63"/>
            <p:cNvSpPr txBox="1"/>
            <p:nvPr/>
          </p:nvSpPr>
          <p:spPr>
            <a:xfrm>
              <a:off x="11095655" y="2748943"/>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66" name="Google Shape;1566;p63"/>
            <p:cNvSpPr txBox="1"/>
            <p:nvPr/>
          </p:nvSpPr>
          <p:spPr>
            <a:xfrm>
              <a:off x="11095655" y="3662398"/>
              <a:ext cx="58619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chemeClr val="dk1"/>
                  </a:solidFill>
                  <a:latin typeface="Open Sans" panose="020B0604020202020204" charset="0"/>
                  <a:ea typeface="Open Sans" panose="020B0604020202020204" charset="0"/>
                  <a:cs typeface="Open Sans" panose="020B0604020202020204" charset="0"/>
                  <a:sym typeface="Open Sans"/>
                </a:rPr>
                <a:t>……</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The Overfitting Problem</a:t>
            </a:r>
            <a:endParaRPr/>
          </a:p>
        </p:txBody>
      </p:sp>
      <p:pic>
        <p:nvPicPr>
          <p:cNvPr id="1573" name="Google Shape;1573;p64"/>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574" name="Google Shape;1574;p64"/>
          <p:cNvSpPr/>
          <p:nvPr/>
        </p:nvSpPr>
        <p:spPr>
          <a:xfrm>
            <a:off x="1759337" y="6800325"/>
            <a:ext cx="12650346" cy="982206"/>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Learned hypothesis may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fit</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the training data and the outliers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noise</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very well but fail to </a:t>
            </a: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generalize</a:t>
            </a: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test data.</a:t>
            </a:r>
            <a:endParaRPr sz="2200" b="0" i="0" u="none" strike="noStrike" cap="none">
              <a:solidFill>
                <a:srgbClr val="595959"/>
              </a:solidFill>
              <a:latin typeface="Open Sans" panose="020B0604020202020204" charset="0"/>
              <a:ea typeface="Open Sans" panose="020B0604020202020204" charset="0"/>
              <a:cs typeface="Open Sans" panose="020B0604020202020204" charset="0"/>
              <a:sym typeface="Calibri"/>
            </a:endParaRPr>
          </a:p>
        </p:txBody>
      </p:sp>
      <p:grpSp>
        <p:nvGrpSpPr>
          <p:cNvPr id="1575" name="Google Shape;1575;p64"/>
          <p:cNvGrpSpPr/>
          <p:nvPr/>
        </p:nvGrpSpPr>
        <p:grpSpPr>
          <a:xfrm>
            <a:off x="2687985" y="1473196"/>
            <a:ext cx="11864098" cy="4970609"/>
            <a:chOff x="2443058" y="1469560"/>
            <a:chExt cx="9631803" cy="4035361"/>
          </a:xfrm>
        </p:grpSpPr>
        <p:grpSp>
          <p:nvGrpSpPr>
            <p:cNvPr id="1576" name="Google Shape;1576;p64"/>
            <p:cNvGrpSpPr/>
            <p:nvPr/>
          </p:nvGrpSpPr>
          <p:grpSpPr>
            <a:xfrm>
              <a:off x="4460161" y="1469560"/>
              <a:ext cx="7614700" cy="4035361"/>
              <a:chOff x="3235694" y="2044700"/>
              <a:chExt cx="8327975" cy="4413358"/>
            </a:xfrm>
          </p:grpSpPr>
          <p:cxnSp>
            <p:nvCxnSpPr>
              <p:cNvPr id="1577" name="Google Shape;1577;p64"/>
              <p:cNvCxnSpPr/>
              <p:nvPr/>
            </p:nvCxnSpPr>
            <p:spPr>
              <a:xfrm>
                <a:off x="3738880" y="2044700"/>
                <a:ext cx="0" cy="3962400"/>
              </a:xfrm>
              <a:prstGeom prst="straightConnector1">
                <a:avLst/>
              </a:prstGeom>
              <a:noFill/>
              <a:ln w="41275" cap="flat" cmpd="sng">
                <a:solidFill>
                  <a:srgbClr val="00BAF5"/>
                </a:solidFill>
                <a:prstDash val="solid"/>
                <a:round/>
                <a:headEnd type="triangle" w="med" len="med"/>
                <a:tailEnd type="none" w="sm" len="sm"/>
              </a:ln>
            </p:spPr>
          </p:cxnSp>
          <p:cxnSp>
            <p:nvCxnSpPr>
              <p:cNvPr id="1578" name="Google Shape;1578;p64"/>
              <p:cNvCxnSpPr/>
              <p:nvPr/>
            </p:nvCxnSpPr>
            <p:spPr>
              <a:xfrm>
                <a:off x="3738880" y="6007100"/>
                <a:ext cx="7391400" cy="0"/>
              </a:xfrm>
              <a:prstGeom prst="straightConnector1">
                <a:avLst/>
              </a:prstGeom>
              <a:noFill/>
              <a:ln w="41275" cap="flat" cmpd="sng">
                <a:solidFill>
                  <a:srgbClr val="00BAF5"/>
                </a:solidFill>
                <a:prstDash val="solid"/>
                <a:round/>
                <a:headEnd type="none" w="sm" len="sm"/>
                <a:tailEnd type="triangle" w="med" len="med"/>
              </a:ln>
            </p:spPr>
          </p:cxnSp>
          <p:sp>
            <p:nvSpPr>
              <p:cNvPr id="1579" name="Google Shape;1579;p64"/>
              <p:cNvSpPr txBox="1"/>
              <p:nvPr/>
            </p:nvSpPr>
            <p:spPr>
              <a:xfrm rot="16200000">
                <a:off x="3045363" y="3933751"/>
                <a:ext cx="763208"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error</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0" name="Google Shape;1580;p64"/>
              <p:cNvSpPr txBox="1"/>
              <p:nvPr/>
            </p:nvSpPr>
            <p:spPr>
              <a:xfrm>
                <a:off x="9702470" y="6075513"/>
                <a:ext cx="1020861"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Epochs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581" name="Google Shape;1581;p64"/>
              <p:cNvCxnSpPr/>
              <p:nvPr/>
            </p:nvCxnSpPr>
            <p:spPr>
              <a:xfrm>
                <a:off x="8234680" y="2578100"/>
                <a:ext cx="1143000" cy="0"/>
              </a:xfrm>
              <a:prstGeom prst="straightConnector1">
                <a:avLst/>
              </a:prstGeom>
              <a:noFill/>
              <a:ln w="44450" cap="flat" cmpd="sng">
                <a:solidFill>
                  <a:srgbClr val="29C99F"/>
                </a:solidFill>
                <a:prstDash val="solid"/>
                <a:round/>
                <a:headEnd type="none" w="sm" len="sm"/>
                <a:tailEnd type="none" w="sm" len="sm"/>
              </a:ln>
            </p:spPr>
          </p:cxnSp>
          <p:sp>
            <p:nvSpPr>
              <p:cNvPr id="1582" name="Google Shape;1582;p64"/>
              <p:cNvSpPr txBox="1"/>
              <p:nvPr/>
            </p:nvSpPr>
            <p:spPr>
              <a:xfrm>
                <a:off x="9590405" y="2420354"/>
                <a:ext cx="1650855" cy="3825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Training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3" name="Google Shape;1583;p64"/>
              <p:cNvSpPr/>
              <p:nvPr/>
            </p:nvSpPr>
            <p:spPr>
              <a:xfrm>
                <a:off x="3891280" y="2425700"/>
                <a:ext cx="7086600" cy="3429000"/>
              </a:xfrm>
              <a:custGeom>
                <a:avLst/>
                <a:gdLst/>
                <a:ahLst/>
                <a:cxnLst/>
                <a:rect l="l" t="t" r="r" b="b"/>
                <a:pathLst>
                  <a:path w="4464" h="2160" extrusionOk="0">
                    <a:moveTo>
                      <a:pt x="0" y="0"/>
                    </a:moveTo>
                    <a:cubicBezTo>
                      <a:pt x="100" y="256"/>
                      <a:pt x="200" y="512"/>
                      <a:pt x="288" y="672"/>
                    </a:cubicBezTo>
                    <a:cubicBezTo>
                      <a:pt x="376" y="832"/>
                      <a:pt x="376" y="832"/>
                      <a:pt x="528" y="960"/>
                    </a:cubicBezTo>
                    <a:cubicBezTo>
                      <a:pt x="680" y="1088"/>
                      <a:pt x="936" y="1288"/>
                      <a:pt x="1200" y="1440"/>
                    </a:cubicBezTo>
                    <a:cubicBezTo>
                      <a:pt x="1464" y="1592"/>
                      <a:pt x="1824" y="1784"/>
                      <a:pt x="2112" y="1872"/>
                    </a:cubicBezTo>
                    <a:cubicBezTo>
                      <a:pt x="2400" y="1960"/>
                      <a:pt x="2664" y="1928"/>
                      <a:pt x="2928" y="1968"/>
                    </a:cubicBezTo>
                    <a:cubicBezTo>
                      <a:pt x="3192" y="2008"/>
                      <a:pt x="3440" y="2080"/>
                      <a:pt x="3696" y="2112"/>
                    </a:cubicBezTo>
                    <a:cubicBezTo>
                      <a:pt x="3952" y="2144"/>
                      <a:pt x="4208" y="2152"/>
                      <a:pt x="4464" y="2160"/>
                    </a:cubicBezTo>
                  </a:path>
                </a:pathLst>
              </a:custGeom>
              <a:noFill/>
              <a:ln w="41275" cap="flat" cmpd="sng">
                <a:solidFill>
                  <a:srgbClr val="29C99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grpSp>
            <p:nvGrpSpPr>
              <p:cNvPr id="1584" name="Google Shape;1584;p64"/>
              <p:cNvGrpSpPr/>
              <p:nvPr/>
            </p:nvGrpSpPr>
            <p:grpSpPr>
              <a:xfrm>
                <a:off x="3891280" y="2425700"/>
                <a:ext cx="7672389" cy="2997200"/>
                <a:chOff x="672" y="1584"/>
                <a:chExt cx="4833" cy="1888"/>
              </a:xfrm>
            </p:grpSpPr>
            <p:cxnSp>
              <p:nvCxnSpPr>
                <p:cNvPr id="1585" name="Google Shape;1585;p64"/>
                <p:cNvCxnSpPr/>
                <p:nvPr/>
              </p:nvCxnSpPr>
              <p:spPr>
                <a:xfrm>
                  <a:off x="3423" y="1968"/>
                  <a:ext cx="720" cy="0"/>
                </a:xfrm>
                <a:prstGeom prst="straightConnector1">
                  <a:avLst/>
                </a:prstGeom>
                <a:noFill/>
                <a:ln w="44450" cap="flat" cmpd="sng">
                  <a:solidFill>
                    <a:schemeClr val="accent4"/>
                  </a:solidFill>
                  <a:prstDash val="solid"/>
                  <a:round/>
                  <a:headEnd type="none" w="sm" len="sm"/>
                  <a:tailEnd type="none" w="sm" len="sm"/>
                </a:ln>
              </p:spPr>
            </p:cxnSp>
            <p:sp>
              <p:nvSpPr>
                <p:cNvPr id="1586" name="Google Shape;1586;p64"/>
                <p:cNvSpPr txBox="1"/>
                <p:nvPr/>
              </p:nvSpPr>
              <p:spPr>
                <a:xfrm>
                  <a:off x="4262" y="1856"/>
                  <a:ext cx="1243" cy="2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Validation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587" name="Google Shape;1587;p64"/>
                <p:cNvSpPr/>
                <p:nvPr/>
              </p:nvSpPr>
              <p:spPr>
                <a:xfrm>
                  <a:off x="672" y="1584"/>
                  <a:ext cx="4368" cy="1888"/>
                </a:xfrm>
                <a:custGeom>
                  <a:avLst/>
                  <a:gdLst/>
                  <a:ahLst/>
                  <a:cxnLst/>
                  <a:rect l="l" t="t" r="r" b="b"/>
                  <a:pathLst>
                    <a:path w="4368" h="1888" extrusionOk="0">
                      <a:moveTo>
                        <a:pt x="0" y="0"/>
                      </a:moveTo>
                      <a:cubicBezTo>
                        <a:pt x="36" y="192"/>
                        <a:pt x="72" y="384"/>
                        <a:pt x="144" y="528"/>
                      </a:cubicBezTo>
                      <a:cubicBezTo>
                        <a:pt x="216" y="672"/>
                        <a:pt x="336" y="752"/>
                        <a:pt x="432" y="864"/>
                      </a:cubicBezTo>
                      <a:cubicBezTo>
                        <a:pt x="528" y="976"/>
                        <a:pt x="608" y="1112"/>
                        <a:pt x="720" y="1200"/>
                      </a:cubicBezTo>
                      <a:cubicBezTo>
                        <a:pt x="832" y="1288"/>
                        <a:pt x="952" y="1304"/>
                        <a:pt x="1104" y="1392"/>
                      </a:cubicBezTo>
                      <a:cubicBezTo>
                        <a:pt x="1256" y="1480"/>
                        <a:pt x="1432" y="1648"/>
                        <a:pt x="1632" y="1728"/>
                      </a:cubicBezTo>
                      <a:cubicBezTo>
                        <a:pt x="1832" y="1808"/>
                        <a:pt x="2088" y="1888"/>
                        <a:pt x="2304" y="1872"/>
                      </a:cubicBezTo>
                      <a:cubicBezTo>
                        <a:pt x="2520" y="1856"/>
                        <a:pt x="2736" y="1672"/>
                        <a:pt x="2928" y="1632"/>
                      </a:cubicBezTo>
                      <a:cubicBezTo>
                        <a:pt x="3120" y="1592"/>
                        <a:pt x="3216" y="1656"/>
                        <a:pt x="3456" y="1632"/>
                      </a:cubicBezTo>
                      <a:cubicBezTo>
                        <a:pt x="3696" y="1608"/>
                        <a:pt x="4032" y="1548"/>
                        <a:pt x="4368" y="1488"/>
                      </a:cubicBezTo>
                    </a:path>
                  </a:pathLst>
                </a:custGeom>
                <a:noFill/>
                <a:ln w="4127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588" name="Google Shape;1588;p64"/>
                <p:cNvSpPr txBox="1"/>
                <p:nvPr/>
              </p:nvSpPr>
              <p:spPr>
                <a:xfrm>
                  <a:off x="3477" y="2543"/>
                  <a:ext cx="1243" cy="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Starting to overfit</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589" name="Google Shape;1589;p64"/>
                <p:cNvCxnSpPr/>
                <p:nvPr/>
              </p:nvCxnSpPr>
              <p:spPr>
                <a:xfrm flipH="1">
                  <a:off x="3024" y="2784"/>
                  <a:ext cx="480" cy="624"/>
                </a:xfrm>
                <a:prstGeom prst="straightConnector1">
                  <a:avLst/>
                </a:prstGeom>
                <a:noFill/>
                <a:ln w="9525" cap="flat" cmpd="sng">
                  <a:solidFill>
                    <a:schemeClr val="accent5"/>
                  </a:solidFill>
                  <a:prstDash val="solid"/>
                  <a:round/>
                  <a:headEnd type="none" w="sm" len="sm"/>
                  <a:tailEnd type="triangle" w="med" len="med"/>
                </a:ln>
              </p:spPr>
            </p:cxnSp>
          </p:grpSp>
        </p:grpSp>
        <p:cxnSp>
          <p:nvCxnSpPr>
            <p:cNvPr id="1590" name="Google Shape;1590;p64"/>
            <p:cNvCxnSpPr/>
            <p:nvPr/>
          </p:nvCxnSpPr>
          <p:spPr>
            <a:xfrm>
              <a:off x="8128000" y="4558423"/>
              <a:ext cx="0" cy="534164"/>
            </a:xfrm>
            <a:prstGeom prst="straightConnector1">
              <a:avLst/>
            </a:prstGeom>
            <a:noFill/>
            <a:ln w="28575" cap="flat" cmpd="sng">
              <a:solidFill>
                <a:srgbClr val="FF0000"/>
              </a:solidFill>
              <a:prstDash val="solid"/>
              <a:miter lim="800000"/>
              <a:headEnd type="none" w="sm" len="sm"/>
              <a:tailEnd type="none" w="sm" len="sm"/>
            </a:ln>
          </p:spPr>
        </p:cxnSp>
        <p:cxnSp>
          <p:nvCxnSpPr>
            <p:cNvPr id="1591" name="Google Shape;1591;p64"/>
            <p:cNvCxnSpPr/>
            <p:nvPr/>
          </p:nvCxnSpPr>
          <p:spPr>
            <a:xfrm rot="10800000">
              <a:off x="4345219" y="3944162"/>
              <a:ext cx="3782779" cy="785542"/>
            </a:xfrm>
            <a:prstGeom prst="straightConnector1">
              <a:avLst/>
            </a:prstGeom>
            <a:noFill/>
            <a:ln w="9525" cap="flat" cmpd="sng">
              <a:solidFill>
                <a:schemeClr val="accent5"/>
              </a:solidFill>
              <a:prstDash val="solid"/>
              <a:round/>
              <a:headEnd type="none" w="sm" len="sm"/>
              <a:tailEnd type="triangle" w="med" len="med"/>
            </a:ln>
          </p:spPr>
        </p:cxnSp>
        <p:sp>
          <p:nvSpPr>
            <p:cNvPr id="1592" name="Google Shape;1592;p64"/>
            <p:cNvSpPr txBox="1"/>
            <p:nvPr/>
          </p:nvSpPr>
          <p:spPr>
            <a:xfrm>
              <a:off x="2443058" y="3625276"/>
              <a:ext cx="2407519" cy="6246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2000"/>
                <a:buFont typeface="Open Sans"/>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Early stopping algorithm</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599" name="Google Shape;1599;p65"/>
          <p:cNvPicPr preferRelativeResize="0"/>
          <p:nvPr/>
        </p:nvPicPr>
        <p:blipFill rotWithShape="1">
          <a:blip r:embed="rId3">
            <a:alphaModFix/>
          </a:blip>
          <a:srcRect/>
          <a:stretch/>
        </p:blipFill>
        <p:spPr>
          <a:xfrm>
            <a:off x="3059453" y="782316"/>
            <a:ext cx="10310386" cy="365760"/>
          </a:xfrm>
          <a:prstGeom prst="rect">
            <a:avLst/>
          </a:prstGeom>
          <a:noFill/>
          <a:ln>
            <a:noFill/>
          </a:ln>
        </p:spPr>
      </p:pic>
      <p:grpSp>
        <p:nvGrpSpPr>
          <p:cNvPr id="1600" name="Google Shape;1600;p65"/>
          <p:cNvGrpSpPr/>
          <p:nvPr/>
        </p:nvGrpSpPr>
        <p:grpSpPr>
          <a:xfrm>
            <a:off x="1625600" y="2987040"/>
            <a:ext cx="3434077" cy="3471998"/>
            <a:chOff x="1625600" y="2987040"/>
            <a:chExt cx="4287520" cy="3471998"/>
          </a:xfrm>
        </p:grpSpPr>
        <p:sp>
          <p:nvSpPr>
            <p:cNvPr id="1601" name="Google Shape;1601;p65"/>
            <p:cNvSpPr/>
            <p:nvPr/>
          </p:nvSpPr>
          <p:spPr>
            <a:xfrm>
              <a:off x="1625600" y="2987040"/>
              <a:ext cx="4287520" cy="853440"/>
            </a:xfrm>
            <a:prstGeom prst="roundRect">
              <a:avLst>
                <a:gd name="adj" fmla="val 16667"/>
              </a:avLst>
            </a:prstGeom>
            <a:solidFill>
              <a:srgbClr val="EFC88B"/>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02" name="Google Shape;1602;p65"/>
            <p:cNvSpPr/>
            <p:nvPr/>
          </p:nvSpPr>
          <p:spPr>
            <a:xfrm>
              <a:off x="1625600" y="5605598"/>
              <a:ext cx="4287520" cy="85344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03" name="Google Shape;1603;p65"/>
            <p:cNvCxnSpPr>
              <a:stCxn id="1601" idx="2"/>
              <a:endCxn id="1602"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cxnSp>
        <p:nvCxnSpPr>
          <p:cNvPr id="1604" name="Google Shape;1604;p65"/>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sp>
        <p:nvSpPr>
          <p:cNvPr id="1605" name="Google Shape;1605;p65"/>
          <p:cNvSpPr/>
          <p:nvPr/>
        </p:nvSpPr>
        <p:spPr>
          <a:xfrm>
            <a:off x="6807869" y="2270840"/>
            <a:ext cx="7822531" cy="3139281"/>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Regularization penalizes big weights, in addition to the overall cost function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Weight decay value determines how dominant regularization is during gradient computation</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Big weight decay coefficient implies big penalty for big weights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1606" name="Google Shape;1606;p65"/>
          <p:cNvPicPr preferRelativeResize="0"/>
          <p:nvPr/>
        </p:nvPicPr>
        <p:blipFill rotWithShape="1">
          <a:blip r:embed="rId4">
            <a:alphaModFix/>
          </a:blip>
          <a:srcRect/>
          <a:stretch/>
        </p:blipFill>
        <p:spPr>
          <a:xfrm>
            <a:off x="8843184" y="5674667"/>
            <a:ext cx="3121315" cy="1044847"/>
          </a:xfrm>
          <a:prstGeom prst="rect">
            <a:avLst/>
          </a:prstGeom>
          <a:noFill/>
          <a:ln>
            <a:noFill/>
          </a:ln>
        </p:spPr>
      </p:pic>
      <p:sp>
        <p:nvSpPr>
          <p:cNvPr id="1607" name="Google Shape;1607;p65"/>
          <p:cNvSpPr/>
          <p:nvPr/>
        </p:nvSpPr>
        <p:spPr>
          <a:xfrm>
            <a:off x="10322561" y="5674667"/>
            <a:ext cx="487680" cy="85821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608" name="Google Shape;1608;p65"/>
          <p:cNvSpPr/>
          <p:nvPr/>
        </p:nvSpPr>
        <p:spPr>
          <a:xfrm>
            <a:off x="11354899" y="5674666"/>
            <a:ext cx="471339" cy="858217"/>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609" name="Google Shape;1609;p65"/>
          <p:cNvCxnSpPr/>
          <p:nvPr/>
        </p:nvCxnSpPr>
        <p:spPr>
          <a:xfrm flipH="1">
            <a:off x="9875520" y="6532883"/>
            <a:ext cx="650240" cy="701037"/>
          </a:xfrm>
          <a:prstGeom prst="straightConnector1">
            <a:avLst/>
          </a:prstGeom>
          <a:noFill/>
          <a:ln w="19050" cap="flat" cmpd="sng">
            <a:solidFill>
              <a:srgbClr val="FF0000"/>
            </a:solidFill>
            <a:prstDash val="solid"/>
            <a:miter lim="800000"/>
            <a:headEnd type="none" w="sm" len="sm"/>
            <a:tailEnd type="triangle" w="med" len="med"/>
          </a:ln>
        </p:spPr>
      </p:cxnSp>
      <p:cxnSp>
        <p:nvCxnSpPr>
          <p:cNvPr id="1610" name="Google Shape;1610;p65"/>
          <p:cNvCxnSpPr/>
          <p:nvPr/>
        </p:nvCxnSpPr>
        <p:spPr>
          <a:xfrm>
            <a:off x="11643360" y="6532883"/>
            <a:ext cx="914400" cy="701037"/>
          </a:xfrm>
          <a:prstGeom prst="straightConnector1">
            <a:avLst/>
          </a:prstGeom>
          <a:noFill/>
          <a:ln w="19050" cap="flat" cmpd="sng">
            <a:solidFill>
              <a:srgbClr val="FF0000"/>
            </a:solidFill>
            <a:prstDash val="solid"/>
            <a:miter lim="800000"/>
            <a:headEnd type="none" w="sm" len="sm"/>
            <a:tailEnd type="triangle" w="med" len="med"/>
          </a:ln>
        </p:spPr>
      </p:cxnSp>
      <p:sp>
        <p:nvSpPr>
          <p:cNvPr id="1611" name="Google Shape;1611;p65"/>
          <p:cNvSpPr txBox="1"/>
          <p:nvPr/>
        </p:nvSpPr>
        <p:spPr>
          <a:xfrm>
            <a:off x="8361681" y="7382034"/>
            <a:ext cx="281431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Regularization term</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12" name="Google Shape;1612;p65"/>
          <p:cNvSpPr txBox="1"/>
          <p:nvPr/>
        </p:nvSpPr>
        <p:spPr>
          <a:xfrm>
            <a:off x="11505308" y="7382034"/>
            <a:ext cx="281431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Squared Weights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619" name="Google Shape;1619;p66"/>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620" name="Google Shape;1620;p66"/>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pic>
        <p:nvPicPr>
          <p:cNvPr id="1621" name="Google Shape;1621;p66"/>
          <p:cNvPicPr preferRelativeResize="0"/>
          <p:nvPr/>
        </p:nvPicPr>
        <p:blipFill rotWithShape="1">
          <a:blip r:embed="rId4">
            <a:alphaModFix/>
          </a:blip>
          <a:srcRect/>
          <a:stretch/>
        </p:blipFill>
        <p:spPr>
          <a:xfrm>
            <a:off x="9249583" y="1545134"/>
            <a:ext cx="3121315" cy="1044847"/>
          </a:xfrm>
          <a:prstGeom prst="rect">
            <a:avLst/>
          </a:prstGeom>
          <a:noFill/>
          <a:ln>
            <a:noFill/>
          </a:ln>
        </p:spPr>
      </p:pic>
      <p:cxnSp>
        <p:nvCxnSpPr>
          <p:cNvPr id="1622" name="Google Shape;1622;p66"/>
          <p:cNvCxnSpPr/>
          <p:nvPr/>
        </p:nvCxnSpPr>
        <p:spPr>
          <a:xfrm>
            <a:off x="10810241" y="2934879"/>
            <a:ext cx="0" cy="4246880"/>
          </a:xfrm>
          <a:prstGeom prst="straightConnector1">
            <a:avLst/>
          </a:prstGeom>
          <a:noFill/>
          <a:ln w="28575" cap="flat" cmpd="sng">
            <a:solidFill>
              <a:srgbClr val="00BAF5"/>
            </a:solidFill>
            <a:prstDash val="solid"/>
            <a:miter lim="800000"/>
            <a:headEnd type="none" w="sm" len="sm"/>
            <a:tailEnd type="none" w="sm" len="sm"/>
          </a:ln>
        </p:spPr>
      </p:cxnSp>
      <p:cxnSp>
        <p:nvCxnSpPr>
          <p:cNvPr id="1623" name="Google Shape;1623;p66"/>
          <p:cNvCxnSpPr/>
          <p:nvPr/>
        </p:nvCxnSpPr>
        <p:spPr>
          <a:xfrm>
            <a:off x="7965440" y="4699997"/>
            <a:ext cx="6035040" cy="0"/>
          </a:xfrm>
          <a:prstGeom prst="straightConnector1">
            <a:avLst/>
          </a:prstGeom>
          <a:noFill/>
          <a:ln w="28575" cap="flat" cmpd="sng">
            <a:solidFill>
              <a:srgbClr val="00BAF5"/>
            </a:solidFill>
            <a:prstDash val="solid"/>
            <a:miter lim="800000"/>
            <a:headEnd type="none" w="sm" len="sm"/>
            <a:tailEnd type="none" w="sm" len="sm"/>
          </a:ln>
        </p:spPr>
      </p:cxnSp>
      <p:cxnSp>
        <p:nvCxnSpPr>
          <p:cNvPr id="1624" name="Google Shape;1624;p66"/>
          <p:cNvCxnSpPr/>
          <p:nvPr/>
        </p:nvCxnSpPr>
        <p:spPr>
          <a:xfrm rot="10800000" flipH="1">
            <a:off x="8214646" y="3671940"/>
            <a:ext cx="5155200" cy="2496000"/>
          </a:xfrm>
          <a:prstGeom prst="curvedConnector3">
            <a:avLst>
              <a:gd name="adj1" fmla="val 49606"/>
            </a:avLst>
          </a:prstGeom>
          <a:noFill/>
          <a:ln w="28575" cap="flat" cmpd="sng">
            <a:solidFill>
              <a:schemeClr val="accent4"/>
            </a:solidFill>
            <a:prstDash val="solid"/>
            <a:miter lim="800000"/>
            <a:headEnd type="none" w="sm" len="sm"/>
            <a:tailEnd type="none" w="sm" len="sm"/>
          </a:ln>
        </p:spPr>
      </p:cxnSp>
      <p:sp>
        <p:nvSpPr>
          <p:cNvPr id="1625" name="Google Shape;1625;p66"/>
          <p:cNvSpPr txBox="1"/>
          <p:nvPr/>
        </p:nvSpPr>
        <p:spPr>
          <a:xfrm>
            <a:off x="12679279" y="2995584"/>
            <a:ext cx="936025" cy="307777"/>
          </a:xfrm>
          <a:prstGeom prst="rect">
            <a:avLst/>
          </a:prstGeom>
          <a:blipFill rotWithShape="1">
            <a:blip r:embed="rId5">
              <a:alphaModFix/>
            </a:blip>
            <a:stretch>
              <a:fillRect l="-5880" r="-9146" b="-3724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26" name="Google Shape;1626;p66"/>
          <p:cNvSpPr/>
          <p:nvPr/>
        </p:nvSpPr>
        <p:spPr>
          <a:xfrm>
            <a:off x="13723953" y="4850186"/>
            <a:ext cx="400943" cy="40011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200" b="0" i="0" u="none" strike="noStrike" cap="none">
                <a:solidFill>
                  <a:srgbClr val="000000"/>
                </a:solidFill>
                <a:latin typeface="Open Sans" panose="020B0604020202020204" charset="0"/>
                <a:ea typeface="Open Sans" panose="020B0604020202020204" charset="0"/>
                <a:cs typeface="Open Sans" panose="020B0604020202020204" charset="0"/>
                <a:sym typeface="Calibri"/>
              </a:rPr>
              <a:t> </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27" name="Google Shape;1627;p66"/>
          <p:cNvSpPr/>
          <p:nvPr/>
        </p:nvSpPr>
        <p:spPr>
          <a:xfrm>
            <a:off x="10180320" y="4185920"/>
            <a:ext cx="1239520" cy="1064376"/>
          </a:xfrm>
          <a:prstGeom prst="rect">
            <a:avLst/>
          </a:prstGeom>
          <a:noFill/>
          <a:ln w="28575" cap="flat" cmpd="sng">
            <a:solidFill>
              <a:srgbClr val="FF00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cxnSp>
        <p:nvCxnSpPr>
          <p:cNvPr id="1628" name="Google Shape;1628;p66"/>
          <p:cNvCxnSpPr/>
          <p:nvPr/>
        </p:nvCxnSpPr>
        <p:spPr>
          <a:xfrm>
            <a:off x="11196320" y="5100320"/>
            <a:ext cx="1174578" cy="1358718"/>
          </a:xfrm>
          <a:prstGeom prst="straightConnector1">
            <a:avLst/>
          </a:prstGeom>
          <a:noFill/>
          <a:ln w="9525" cap="flat" cmpd="sng">
            <a:solidFill>
              <a:srgbClr val="FF0000"/>
            </a:solidFill>
            <a:prstDash val="solid"/>
            <a:miter lim="800000"/>
            <a:headEnd type="none" w="sm" len="sm"/>
            <a:tailEnd type="triangle" w="med" len="med"/>
          </a:ln>
        </p:spPr>
      </p:cxnSp>
      <p:sp>
        <p:nvSpPr>
          <p:cNvPr id="1629" name="Google Shape;1629;p66"/>
          <p:cNvSpPr txBox="1"/>
          <p:nvPr/>
        </p:nvSpPr>
        <p:spPr>
          <a:xfrm>
            <a:off x="10982960" y="6604000"/>
            <a:ext cx="4693919" cy="2123618"/>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Complex nonlinearity reduced to linear function after application of L2 regularization, thus reducing the complexity due to hidden layers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30" name="Google Shape;1630;p66"/>
          <p:cNvSpPr/>
          <p:nvPr/>
        </p:nvSpPr>
        <p:spPr>
          <a:xfrm>
            <a:off x="10982960" y="6603999"/>
            <a:ext cx="4866636" cy="2123617"/>
          </a:xfrm>
          <a:prstGeom prst="rect">
            <a:avLst/>
          </a:prstGeom>
          <a:noFill/>
          <a:ln w="1905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nvGrpSpPr>
          <p:cNvPr id="1631" name="Google Shape;1631;p66"/>
          <p:cNvGrpSpPr/>
          <p:nvPr/>
        </p:nvGrpSpPr>
        <p:grpSpPr>
          <a:xfrm>
            <a:off x="1625600" y="2987040"/>
            <a:ext cx="3434077" cy="3471998"/>
            <a:chOff x="1625600" y="2987040"/>
            <a:chExt cx="4287520" cy="3471998"/>
          </a:xfrm>
        </p:grpSpPr>
        <p:sp>
          <p:nvSpPr>
            <p:cNvPr id="1632" name="Google Shape;1632;p66"/>
            <p:cNvSpPr/>
            <p:nvPr/>
          </p:nvSpPr>
          <p:spPr>
            <a:xfrm>
              <a:off x="1625600" y="2987040"/>
              <a:ext cx="4287520" cy="853440"/>
            </a:xfrm>
            <a:prstGeom prst="roundRect">
              <a:avLst>
                <a:gd name="adj" fmla="val 16667"/>
              </a:avLst>
            </a:prstGeom>
            <a:solidFill>
              <a:srgbClr val="EFC88B"/>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33" name="Google Shape;1633;p66"/>
            <p:cNvSpPr/>
            <p:nvPr/>
          </p:nvSpPr>
          <p:spPr>
            <a:xfrm>
              <a:off x="1625600" y="5605598"/>
              <a:ext cx="4287520" cy="85344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34" name="Google Shape;1634;p66"/>
            <p:cNvCxnSpPr>
              <a:stCxn id="1632" idx="2"/>
              <a:endCxn id="1633"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641" name="Google Shape;1641;p67"/>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642" name="Google Shape;1642;p67"/>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grpSp>
        <p:nvGrpSpPr>
          <p:cNvPr id="1643" name="Google Shape;1643;p67"/>
          <p:cNvGrpSpPr/>
          <p:nvPr/>
        </p:nvGrpSpPr>
        <p:grpSpPr>
          <a:xfrm>
            <a:off x="1625600" y="2987040"/>
            <a:ext cx="3434077" cy="3471998"/>
            <a:chOff x="1625600" y="2987040"/>
            <a:chExt cx="4287520" cy="3471998"/>
          </a:xfrm>
        </p:grpSpPr>
        <p:sp>
          <p:nvSpPr>
            <p:cNvPr id="1644" name="Google Shape;1644;p67"/>
            <p:cNvSpPr/>
            <p:nvPr/>
          </p:nvSpPr>
          <p:spPr>
            <a:xfrm>
              <a:off x="1625600" y="2987040"/>
              <a:ext cx="4287520" cy="853440"/>
            </a:xfrm>
            <a:prstGeom prst="roundRect">
              <a:avLst>
                <a:gd name="adj" fmla="val 16667"/>
              </a:avLst>
            </a:prstGeom>
            <a:solidFill>
              <a:srgbClr val="F2F2F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645" name="Google Shape;1645;p67"/>
            <p:cNvSpPr/>
            <p:nvPr/>
          </p:nvSpPr>
          <p:spPr>
            <a:xfrm>
              <a:off x="1625600" y="5605598"/>
              <a:ext cx="4287520" cy="853440"/>
            </a:xfrm>
            <a:prstGeom prst="roundRect">
              <a:avLst>
                <a:gd name="adj" fmla="val 16667"/>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646" name="Google Shape;1646;p67"/>
            <p:cNvCxnSpPr>
              <a:stCxn id="1644" idx="2"/>
              <a:endCxn id="1645"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grpSp>
        <p:nvGrpSpPr>
          <p:cNvPr id="1647" name="Google Shape;1647;p67"/>
          <p:cNvGrpSpPr/>
          <p:nvPr/>
        </p:nvGrpSpPr>
        <p:grpSpPr>
          <a:xfrm>
            <a:off x="6644644" y="1588110"/>
            <a:ext cx="4023102" cy="3045278"/>
            <a:chOff x="7188147" y="2826449"/>
            <a:chExt cx="5504322" cy="4166484"/>
          </a:xfrm>
        </p:grpSpPr>
        <p:sp>
          <p:nvSpPr>
            <p:cNvPr id="1648" name="Google Shape;1648;p67"/>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49" name="Google Shape;1649;p67"/>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650" name="Google Shape;1650;p67"/>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51" name="Google Shape;1651;p67"/>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52" name="Google Shape;1652;p67"/>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653" name="Google Shape;1653;p67"/>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654" name="Google Shape;1654;p67"/>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655" name="Google Shape;1655;p67"/>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656" name="Google Shape;1656;p67"/>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657" name="Google Shape;1657;p67"/>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58" name="Google Shape;1658;p67"/>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59" name="Google Shape;1659;p67"/>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660" name="Google Shape;1660;p67"/>
            <p:cNvSpPr/>
            <p:nvPr/>
          </p:nvSpPr>
          <p:spPr>
            <a:xfrm rot="5400000">
              <a:off x="10001247" y="4826781"/>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61" name="Google Shape;1661;p67"/>
            <p:cNvSpPr/>
            <p:nvPr/>
          </p:nvSpPr>
          <p:spPr>
            <a:xfrm rot="5400000">
              <a:off x="10047536" y="5974094"/>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62" name="Google Shape;1662;p67"/>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663" name="Google Shape;1663;p67"/>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664" name="Google Shape;1664;p67"/>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665" name="Google Shape;1665;p67"/>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666" name="Google Shape;1666;p67"/>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667" name="Google Shape;1667;p67"/>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68" name="Google Shape;1668;p67"/>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669" name="Google Shape;1669;p67"/>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670" name="Google Shape;1670;p67"/>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grpSp>
        <p:nvGrpSpPr>
          <p:cNvPr id="1671" name="Google Shape;1671;p67"/>
          <p:cNvGrpSpPr/>
          <p:nvPr/>
        </p:nvGrpSpPr>
        <p:grpSpPr>
          <a:xfrm>
            <a:off x="11358289" y="1674471"/>
            <a:ext cx="4023102" cy="3045278"/>
            <a:chOff x="7188147" y="2826449"/>
            <a:chExt cx="5504322" cy="4166484"/>
          </a:xfrm>
        </p:grpSpPr>
        <p:sp>
          <p:nvSpPr>
            <p:cNvPr id="1672" name="Google Shape;1672;p67"/>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73" name="Google Shape;1673;p67"/>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674" name="Google Shape;1674;p67"/>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75" name="Google Shape;1675;p67"/>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76" name="Google Shape;1676;p67"/>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677" name="Google Shape;1677;p67"/>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678" name="Google Shape;1678;p67"/>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679" name="Google Shape;1679;p67"/>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680" name="Google Shape;1680;p67"/>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681" name="Google Shape;1681;p67"/>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82" name="Google Shape;1682;p67"/>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83" name="Google Shape;1683;p67"/>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684" name="Google Shape;1684;p67"/>
            <p:cNvSpPr/>
            <p:nvPr/>
          </p:nvSpPr>
          <p:spPr>
            <a:xfrm rot="5400000">
              <a:off x="10001247" y="4826781"/>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685" name="Google Shape;1685;p67"/>
            <p:cNvSpPr/>
            <p:nvPr/>
          </p:nvSpPr>
          <p:spPr>
            <a:xfrm rot="5400000">
              <a:off x="10047536" y="597409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86" name="Google Shape;1686;p67"/>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687" name="Google Shape;1687;p67"/>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688" name="Google Shape;1688;p67"/>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689" name="Google Shape;1689;p67"/>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690" name="Google Shape;1690;p67"/>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691" name="Google Shape;1691;p67"/>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692" name="Google Shape;1692;p67"/>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693" name="Google Shape;1693;p67"/>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694" name="Google Shape;1694;p67"/>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sp>
        <p:nvSpPr>
          <p:cNvPr id="1695" name="Google Shape;1695;p67"/>
          <p:cNvSpPr/>
          <p:nvPr/>
        </p:nvSpPr>
        <p:spPr>
          <a:xfrm>
            <a:off x="6901126" y="4728674"/>
            <a:ext cx="8848625" cy="4154943"/>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Randomly drops units (along with their connections) during training</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Each unit is retained with fixed probability p, independent of other units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0 &lt; p &lt; 1 </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Hyper-parameter p has to be chosen (tuned)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a:p>
            <a:pPr marL="342900" marR="0" lvl="0" indent="-342900" algn="l" rtl="0">
              <a:lnSpc>
                <a:spcPct val="150000"/>
              </a:lnSpc>
              <a:spcBef>
                <a:spcPts val="0"/>
              </a:spcBef>
              <a:spcAft>
                <a:spcPts val="0"/>
              </a:spcAft>
              <a:buClr>
                <a:schemeClr val="accent4"/>
              </a:buClr>
              <a:buSzPts val="2000"/>
              <a:buFont typeface="Noto Sans Symbols"/>
              <a:buChar char="▪"/>
            </a:pPr>
            <a:r>
              <a:rPr lang="en-US" sz="2200" b="0" i="0" u="none" strike="noStrike" cap="none" dirty="0">
                <a:solidFill>
                  <a:srgbClr val="595959"/>
                </a:solidFill>
                <a:latin typeface="Open Sans" panose="020B0604020202020204" charset="0"/>
                <a:ea typeface="Open Sans" panose="020B0604020202020204" charset="0"/>
                <a:cs typeface="Open Sans" panose="020B0604020202020204" charset="0"/>
                <a:sym typeface="Open Sans"/>
              </a:rPr>
              <a:t>While testing the entire network gets activated while the weights get scaled by a factor of p</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i="0" u="none" strike="noStrike" cap="none">
                <a:solidFill>
                  <a:srgbClr val="3F3F3F"/>
                </a:solidFill>
                <a:latin typeface="Open Sans ExtraBold"/>
                <a:ea typeface="Open Sans ExtraBold"/>
                <a:cs typeface="Open Sans ExtraBold"/>
                <a:sym typeface="Open Sans ExtraBold"/>
              </a:rPr>
              <a:t>Dealing with the Overfitting Problem</a:t>
            </a:r>
            <a:endParaRPr/>
          </a:p>
        </p:txBody>
      </p:sp>
      <p:pic>
        <p:nvPicPr>
          <p:cNvPr id="1702" name="Google Shape;1702;p68"/>
          <p:cNvPicPr preferRelativeResize="0"/>
          <p:nvPr/>
        </p:nvPicPr>
        <p:blipFill rotWithShape="1">
          <a:blip r:embed="rId3">
            <a:alphaModFix/>
          </a:blip>
          <a:srcRect/>
          <a:stretch/>
        </p:blipFill>
        <p:spPr>
          <a:xfrm>
            <a:off x="3059453" y="782316"/>
            <a:ext cx="10310386" cy="365760"/>
          </a:xfrm>
          <a:prstGeom prst="rect">
            <a:avLst/>
          </a:prstGeom>
          <a:noFill/>
          <a:ln>
            <a:noFill/>
          </a:ln>
        </p:spPr>
      </p:pic>
      <p:cxnSp>
        <p:nvCxnSpPr>
          <p:cNvPr id="1703" name="Google Shape;1703;p68"/>
          <p:cNvCxnSpPr/>
          <p:nvPr/>
        </p:nvCxnSpPr>
        <p:spPr>
          <a:xfrm>
            <a:off x="5852160" y="1338398"/>
            <a:ext cx="0" cy="7315200"/>
          </a:xfrm>
          <a:prstGeom prst="straightConnector1">
            <a:avLst/>
          </a:prstGeom>
          <a:noFill/>
          <a:ln w="28575" cap="flat" cmpd="sng">
            <a:solidFill>
              <a:srgbClr val="9DC3E6"/>
            </a:solidFill>
            <a:prstDash val="dash"/>
            <a:miter lim="800000"/>
            <a:headEnd type="none" w="sm" len="sm"/>
            <a:tailEnd type="triangle" w="med" len="med"/>
          </a:ln>
        </p:spPr>
      </p:cxnSp>
      <p:grpSp>
        <p:nvGrpSpPr>
          <p:cNvPr id="1704" name="Google Shape;1704;p68"/>
          <p:cNvGrpSpPr/>
          <p:nvPr/>
        </p:nvGrpSpPr>
        <p:grpSpPr>
          <a:xfrm>
            <a:off x="1625600" y="2987040"/>
            <a:ext cx="3434077" cy="3471998"/>
            <a:chOff x="1625600" y="2987040"/>
            <a:chExt cx="4287520" cy="3471998"/>
          </a:xfrm>
        </p:grpSpPr>
        <p:sp>
          <p:nvSpPr>
            <p:cNvPr id="1705" name="Google Shape;1705;p68"/>
            <p:cNvSpPr/>
            <p:nvPr/>
          </p:nvSpPr>
          <p:spPr>
            <a:xfrm>
              <a:off x="1625600" y="2987040"/>
              <a:ext cx="4287520" cy="853440"/>
            </a:xfrm>
            <a:prstGeom prst="roundRect">
              <a:avLst>
                <a:gd name="adj" fmla="val 16667"/>
              </a:avLst>
            </a:prstGeom>
            <a:solidFill>
              <a:srgbClr val="F2F2F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 L2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706" name="Google Shape;1706;p68"/>
            <p:cNvSpPr/>
            <p:nvPr/>
          </p:nvSpPr>
          <p:spPr>
            <a:xfrm>
              <a:off x="1625600" y="5605598"/>
              <a:ext cx="4287520" cy="853440"/>
            </a:xfrm>
            <a:prstGeom prst="roundRect">
              <a:avLst>
                <a:gd name="adj" fmla="val 16667"/>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200" b="1"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Regularization</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cxnSp>
          <p:nvCxnSpPr>
            <p:cNvPr id="1707" name="Google Shape;1707;p68"/>
            <p:cNvCxnSpPr>
              <a:stCxn id="1705" idx="2"/>
              <a:endCxn id="1706" idx="0"/>
            </p:cNvCxnSpPr>
            <p:nvPr/>
          </p:nvCxnSpPr>
          <p:spPr>
            <a:xfrm>
              <a:off x="3769360" y="3840480"/>
              <a:ext cx="0" cy="1765200"/>
            </a:xfrm>
            <a:prstGeom prst="straightConnector1">
              <a:avLst/>
            </a:prstGeom>
            <a:noFill/>
            <a:ln w="28575" cap="flat" cmpd="sng">
              <a:solidFill>
                <a:srgbClr val="F8CBAD"/>
              </a:solidFill>
              <a:prstDash val="solid"/>
              <a:miter lim="800000"/>
              <a:headEnd type="none" w="sm" len="sm"/>
              <a:tailEnd type="none" w="sm" len="sm"/>
            </a:ln>
          </p:spPr>
        </p:cxnSp>
      </p:grpSp>
      <p:grpSp>
        <p:nvGrpSpPr>
          <p:cNvPr id="1708" name="Google Shape;1708;p68"/>
          <p:cNvGrpSpPr/>
          <p:nvPr/>
        </p:nvGrpSpPr>
        <p:grpSpPr>
          <a:xfrm>
            <a:off x="6644644" y="2133599"/>
            <a:ext cx="8736747" cy="3457692"/>
            <a:chOff x="6644644" y="2966720"/>
            <a:chExt cx="8736747" cy="3457692"/>
          </a:xfrm>
        </p:grpSpPr>
        <p:grpSp>
          <p:nvGrpSpPr>
            <p:cNvPr id="1709" name="Google Shape;1709;p68"/>
            <p:cNvGrpSpPr/>
            <p:nvPr/>
          </p:nvGrpSpPr>
          <p:grpSpPr>
            <a:xfrm>
              <a:off x="6644644" y="2966720"/>
              <a:ext cx="4023102" cy="3045278"/>
              <a:chOff x="7188147" y="2826449"/>
              <a:chExt cx="5504322" cy="4166484"/>
            </a:xfrm>
          </p:grpSpPr>
          <p:sp>
            <p:nvSpPr>
              <p:cNvPr id="1710" name="Google Shape;1710;p68"/>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11" name="Google Shape;1711;p68"/>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712" name="Google Shape;1712;p68"/>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13" name="Google Shape;1713;p68"/>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14" name="Google Shape;1714;p68"/>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715" name="Google Shape;1715;p68"/>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716" name="Google Shape;1716;p68"/>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717" name="Google Shape;1717;p68"/>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718" name="Google Shape;1718;p68"/>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719" name="Google Shape;1719;p68"/>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20" name="Google Shape;1720;p68"/>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21" name="Google Shape;1721;p68"/>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722" name="Google Shape;1722;p68"/>
              <p:cNvSpPr/>
              <p:nvPr/>
            </p:nvSpPr>
            <p:spPr>
              <a:xfrm rot="5400000">
                <a:off x="10001247" y="4826781"/>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23" name="Google Shape;1723;p68"/>
              <p:cNvSpPr/>
              <p:nvPr/>
            </p:nvSpPr>
            <p:spPr>
              <a:xfrm rot="5400000">
                <a:off x="10047536" y="5974094"/>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24" name="Google Shape;1724;p68"/>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725" name="Google Shape;1725;p68"/>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726" name="Google Shape;1726;p68"/>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727" name="Google Shape;1727;p68"/>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728" name="Google Shape;1728;p68"/>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729" name="Google Shape;1729;p68"/>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0" name="Google Shape;1730;p68"/>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731" name="Google Shape;1731;p68"/>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732" name="Google Shape;1732;p68"/>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grpSp>
          <p:nvGrpSpPr>
            <p:cNvPr id="1733" name="Google Shape;1733;p68"/>
            <p:cNvGrpSpPr/>
            <p:nvPr/>
          </p:nvGrpSpPr>
          <p:grpSpPr>
            <a:xfrm>
              <a:off x="11358289" y="3053081"/>
              <a:ext cx="4023102" cy="3045278"/>
              <a:chOff x="7188147" y="2826449"/>
              <a:chExt cx="5504322" cy="4166484"/>
            </a:xfrm>
          </p:grpSpPr>
          <p:sp>
            <p:nvSpPr>
              <p:cNvPr id="1734" name="Google Shape;1734;p68"/>
              <p:cNvSpPr/>
              <p:nvPr/>
            </p:nvSpPr>
            <p:spPr>
              <a:xfrm rot="5400000">
                <a:off x="7195612" y="281898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5" name="Google Shape;1735;p68"/>
              <p:cNvCxnSpPr/>
              <p:nvPr/>
            </p:nvCxnSpPr>
            <p:spPr>
              <a:xfrm rot="-5400000" flipH="1">
                <a:off x="8498681" y="2391331"/>
                <a:ext cx="763307" cy="2207202"/>
              </a:xfrm>
              <a:prstGeom prst="straightConnector1">
                <a:avLst/>
              </a:prstGeom>
              <a:noFill/>
              <a:ln w="12700" cap="flat" cmpd="sng">
                <a:solidFill>
                  <a:schemeClr val="dk1"/>
                </a:solidFill>
                <a:prstDash val="solid"/>
                <a:round/>
                <a:headEnd type="none" w="sm" len="sm"/>
                <a:tailEnd type="triangle" w="sm" len="sm"/>
              </a:ln>
            </p:spPr>
          </p:cxnSp>
          <p:sp>
            <p:nvSpPr>
              <p:cNvPr id="1736" name="Google Shape;1736;p68"/>
              <p:cNvSpPr/>
              <p:nvPr/>
            </p:nvSpPr>
            <p:spPr>
              <a:xfrm rot="5400000">
                <a:off x="7195612" y="3966296"/>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37" name="Google Shape;1737;p68"/>
              <p:cNvSpPr/>
              <p:nvPr/>
            </p:nvSpPr>
            <p:spPr>
              <a:xfrm rot="5400000">
                <a:off x="7195612" y="525702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38" name="Google Shape;1738;p68"/>
              <p:cNvCxnSpPr/>
              <p:nvPr/>
            </p:nvCxnSpPr>
            <p:spPr>
              <a:xfrm rot="-5400000">
                <a:off x="8688330" y="2964989"/>
                <a:ext cx="384005" cy="2207198"/>
              </a:xfrm>
              <a:prstGeom prst="straightConnector1">
                <a:avLst/>
              </a:prstGeom>
              <a:noFill/>
              <a:ln w="12700" cap="flat" cmpd="sng">
                <a:solidFill>
                  <a:schemeClr val="dk1"/>
                </a:solidFill>
                <a:prstDash val="solid"/>
                <a:round/>
                <a:headEnd type="none" w="sm" len="sm"/>
                <a:tailEnd type="triangle" w="sm" len="sm"/>
              </a:ln>
            </p:spPr>
          </p:cxnSp>
          <p:cxnSp>
            <p:nvCxnSpPr>
              <p:cNvPr id="1739" name="Google Shape;1739;p68"/>
              <p:cNvCxnSpPr/>
              <p:nvPr/>
            </p:nvCxnSpPr>
            <p:spPr>
              <a:xfrm rot="-5400000" flipH="1">
                <a:off x="8466864" y="3570460"/>
                <a:ext cx="826934" cy="2207194"/>
              </a:xfrm>
              <a:prstGeom prst="straightConnector1">
                <a:avLst/>
              </a:prstGeom>
              <a:noFill/>
              <a:ln w="12700" cap="flat" cmpd="sng">
                <a:solidFill>
                  <a:schemeClr val="dk1"/>
                </a:solidFill>
                <a:prstDash val="solid"/>
                <a:round/>
                <a:headEnd type="none" w="sm" len="sm"/>
                <a:tailEnd type="triangle" w="sm" len="sm"/>
              </a:ln>
            </p:spPr>
          </p:cxnSp>
          <p:cxnSp>
            <p:nvCxnSpPr>
              <p:cNvPr id="1740" name="Google Shape;1740;p68"/>
              <p:cNvCxnSpPr/>
              <p:nvPr/>
            </p:nvCxnSpPr>
            <p:spPr>
              <a:xfrm rot="-5400000">
                <a:off x="8668948" y="4236336"/>
                <a:ext cx="422765" cy="2207194"/>
              </a:xfrm>
              <a:prstGeom prst="straightConnector1">
                <a:avLst/>
              </a:prstGeom>
              <a:noFill/>
              <a:ln w="12700" cap="flat" cmpd="sng">
                <a:solidFill>
                  <a:schemeClr val="dk1"/>
                </a:solidFill>
                <a:prstDash val="solid"/>
                <a:round/>
                <a:headEnd type="none" w="sm" len="sm"/>
                <a:tailEnd type="triangle" w="sm" len="sm"/>
              </a:ln>
            </p:spPr>
          </p:cxnSp>
          <p:cxnSp>
            <p:nvCxnSpPr>
              <p:cNvPr id="1741" name="Google Shape;1741;p68"/>
              <p:cNvCxnSpPr/>
              <p:nvPr/>
            </p:nvCxnSpPr>
            <p:spPr>
              <a:xfrm rot="-5400000">
                <a:off x="8114672" y="3682060"/>
                <a:ext cx="1531317" cy="2207194"/>
              </a:xfrm>
              <a:prstGeom prst="straightConnector1">
                <a:avLst/>
              </a:prstGeom>
              <a:noFill/>
              <a:ln w="12700" cap="flat" cmpd="sng">
                <a:solidFill>
                  <a:schemeClr val="dk1"/>
                </a:solidFill>
                <a:prstDash val="solid"/>
                <a:round/>
                <a:headEnd type="none" w="sm" len="sm"/>
                <a:tailEnd type="triangle" w="sm" len="sm"/>
              </a:ln>
            </p:spPr>
          </p:cxnSp>
          <p:cxnSp>
            <p:nvCxnSpPr>
              <p:cNvPr id="1742" name="Google Shape;1742;p68"/>
              <p:cNvCxnSpPr/>
              <p:nvPr/>
            </p:nvCxnSpPr>
            <p:spPr>
              <a:xfrm rot="-5400000" flipH="1">
                <a:off x="7876433" y="3013579"/>
                <a:ext cx="2007796" cy="2207194"/>
              </a:xfrm>
              <a:prstGeom prst="straightConnector1">
                <a:avLst/>
              </a:prstGeom>
              <a:noFill/>
              <a:ln w="12700" cap="flat" cmpd="sng">
                <a:solidFill>
                  <a:schemeClr val="dk1"/>
                </a:solidFill>
                <a:prstDash val="solid"/>
                <a:round/>
                <a:headEnd type="none" w="sm" len="sm"/>
                <a:tailEnd type="triangle" w="sm" len="sm"/>
              </a:ln>
            </p:spPr>
          </p:cxnSp>
          <p:sp>
            <p:nvSpPr>
              <p:cNvPr id="1743" name="Google Shape;1743;p68"/>
              <p:cNvSpPr/>
              <p:nvPr/>
            </p:nvSpPr>
            <p:spPr>
              <a:xfrm rot="5400000">
                <a:off x="7252232" y="6411812"/>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44" name="Google Shape;1744;p68"/>
              <p:cNvSpPr/>
              <p:nvPr/>
            </p:nvSpPr>
            <p:spPr>
              <a:xfrm rot="5400000">
                <a:off x="9991402" y="3679468"/>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45" name="Google Shape;1745;p68"/>
              <p:cNvCxnSpPr/>
              <p:nvPr/>
            </p:nvCxnSpPr>
            <p:spPr>
              <a:xfrm rot="-5400000">
                <a:off x="7713009" y="4296517"/>
                <a:ext cx="2473401" cy="2207196"/>
              </a:xfrm>
              <a:prstGeom prst="straightConnector1">
                <a:avLst/>
              </a:prstGeom>
              <a:noFill/>
              <a:ln w="12700" cap="flat" cmpd="sng">
                <a:solidFill>
                  <a:schemeClr val="dk1"/>
                </a:solidFill>
                <a:prstDash val="solid"/>
                <a:round/>
                <a:headEnd type="none" w="sm" len="sm"/>
                <a:tailEnd type="triangle" w="sm" len="sm"/>
              </a:ln>
            </p:spPr>
          </p:cxnSp>
          <p:sp>
            <p:nvSpPr>
              <p:cNvPr id="1746" name="Google Shape;1746;p68"/>
              <p:cNvSpPr/>
              <p:nvPr/>
            </p:nvSpPr>
            <p:spPr>
              <a:xfrm rot="5400000">
                <a:off x="10001247" y="4826781"/>
                <a:ext cx="573656" cy="588587"/>
              </a:xfrm>
              <a:prstGeom prst="ellipse">
                <a:avLst/>
              </a:prstGeom>
              <a:solidFill>
                <a:srgbClr val="D8D8D8"/>
              </a:solidFill>
              <a:ln w="127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sp>
            <p:nvSpPr>
              <p:cNvPr id="1747" name="Google Shape;1747;p68"/>
              <p:cNvSpPr/>
              <p:nvPr/>
            </p:nvSpPr>
            <p:spPr>
              <a:xfrm rot="5400000">
                <a:off x="10047536" y="5974094"/>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48" name="Google Shape;1748;p68"/>
              <p:cNvCxnSpPr/>
              <p:nvPr/>
            </p:nvCxnSpPr>
            <p:spPr>
              <a:xfrm rot="-5400000">
                <a:off x="8164668" y="4830787"/>
                <a:ext cx="1474716" cy="2137339"/>
              </a:xfrm>
              <a:prstGeom prst="straightConnector1">
                <a:avLst/>
              </a:prstGeom>
              <a:noFill/>
              <a:ln w="12700" cap="flat" cmpd="sng">
                <a:solidFill>
                  <a:schemeClr val="dk1"/>
                </a:solidFill>
                <a:prstDash val="solid"/>
                <a:round/>
                <a:headEnd type="none" w="sm" len="sm"/>
                <a:tailEnd type="triangle" w="sm" len="sm"/>
              </a:ln>
            </p:spPr>
          </p:cxnSp>
          <p:cxnSp>
            <p:nvCxnSpPr>
              <p:cNvPr id="1749" name="Google Shape;1749;p68"/>
              <p:cNvCxnSpPr/>
              <p:nvPr/>
            </p:nvCxnSpPr>
            <p:spPr>
              <a:xfrm rot="-5400000" flipH="1">
                <a:off x="7533985" y="3474461"/>
                <a:ext cx="2888070" cy="2289328"/>
              </a:xfrm>
              <a:prstGeom prst="straightConnector1">
                <a:avLst/>
              </a:prstGeom>
              <a:noFill/>
              <a:ln w="12700" cap="flat" cmpd="sng">
                <a:solidFill>
                  <a:schemeClr val="dk1"/>
                </a:solidFill>
                <a:prstDash val="solid"/>
                <a:round/>
                <a:headEnd type="none" w="sm" len="sm"/>
                <a:tailEnd type="triangle" w="sm" len="sm"/>
              </a:ln>
            </p:spPr>
          </p:cxnSp>
          <p:cxnSp>
            <p:nvCxnSpPr>
              <p:cNvPr id="1750" name="Google Shape;1750;p68"/>
              <p:cNvCxnSpPr/>
              <p:nvPr/>
            </p:nvCxnSpPr>
            <p:spPr>
              <a:xfrm rot="-5400000" flipH="1">
                <a:off x="8063300" y="4003773"/>
                <a:ext cx="1772823" cy="2345950"/>
              </a:xfrm>
              <a:prstGeom prst="straightConnector1">
                <a:avLst/>
              </a:prstGeom>
              <a:noFill/>
              <a:ln w="12700" cap="flat" cmpd="sng">
                <a:solidFill>
                  <a:schemeClr val="dk1"/>
                </a:solidFill>
                <a:prstDash val="solid"/>
                <a:round/>
                <a:headEnd type="none" w="sm" len="sm"/>
                <a:tailEnd type="triangle" w="sm" len="sm"/>
              </a:ln>
            </p:spPr>
          </p:cxnSp>
          <p:cxnSp>
            <p:nvCxnSpPr>
              <p:cNvPr id="1751" name="Google Shape;1751;p68"/>
              <p:cNvCxnSpPr/>
              <p:nvPr/>
            </p:nvCxnSpPr>
            <p:spPr>
              <a:xfrm rot="-5400000" flipH="1">
                <a:off x="8675331" y="4662573"/>
                <a:ext cx="511843" cy="2289326"/>
              </a:xfrm>
              <a:prstGeom prst="straightConnector1">
                <a:avLst/>
              </a:prstGeom>
              <a:noFill/>
              <a:ln w="12700" cap="flat" cmpd="sng">
                <a:solidFill>
                  <a:schemeClr val="dk1"/>
                </a:solidFill>
                <a:prstDash val="solid"/>
                <a:round/>
                <a:headEnd type="none" w="sm" len="sm"/>
                <a:tailEnd type="triangle" w="sm" len="sm"/>
              </a:ln>
            </p:spPr>
          </p:cxnSp>
          <p:cxnSp>
            <p:nvCxnSpPr>
              <p:cNvPr id="1752" name="Google Shape;1752;p68"/>
              <p:cNvCxnSpPr/>
              <p:nvPr/>
            </p:nvCxnSpPr>
            <p:spPr>
              <a:xfrm rot="-5400000">
                <a:off x="8658558" y="5260480"/>
                <a:ext cx="545394" cy="2289328"/>
              </a:xfrm>
              <a:prstGeom prst="straightConnector1">
                <a:avLst/>
              </a:prstGeom>
              <a:noFill/>
              <a:ln w="12700" cap="flat" cmpd="sng">
                <a:solidFill>
                  <a:schemeClr val="dk1"/>
                </a:solidFill>
                <a:prstDash val="solid"/>
                <a:round/>
                <a:headEnd type="none" w="sm" len="sm"/>
                <a:tailEnd type="triangle" w="sm" len="sm"/>
              </a:ln>
            </p:spPr>
          </p:cxnSp>
          <p:sp>
            <p:nvSpPr>
              <p:cNvPr id="1753" name="Google Shape;1753;p68"/>
              <p:cNvSpPr/>
              <p:nvPr/>
            </p:nvSpPr>
            <p:spPr>
              <a:xfrm rot="5400000">
                <a:off x="12111347" y="4654758"/>
                <a:ext cx="573656" cy="58858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2200" b="0" i="0" u="none" strike="noStrike" cap="none">
                  <a:solidFill>
                    <a:schemeClr val="dk1"/>
                  </a:solidFill>
                  <a:latin typeface="Open Sans" panose="020B0604020202020204" charset="0"/>
                  <a:ea typeface="Open Sans" panose="020B0604020202020204" charset="0"/>
                  <a:cs typeface="Open Sans" panose="020B0604020202020204" charset="0"/>
                  <a:sym typeface="Calibri"/>
                </a:endParaRPr>
              </a:p>
            </p:txBody>
          </p:sp>
          <p:cxnSp>
            <p:nvCxnSpPr>
              <p:cNvPr id="1754" name="Google Shape;1754;p68"/>
              <p:cNvCxnSpPr/>
              <p:nvPr/>
            </p:nvCxnSpPr>
            <p:spPr>
              <a:xfrm rot="-5400000" flipH="1">
                <a:off x="10867350" y="3744329"/>
                <a:ext cx="941704" cy="1531353"/>
              </a:xfrm>
              <a:prstGeom prst="straightConnector1">
                <a:avLst/>
              </a:prstGeom>
              <a:noFill/>
              <a:ln w="12700" cap="flat" cmpd="sng">
                <a:solidFill>
                  <a:schemeClr val="dk1"/>
                </a:solidFill>
                <a:prstDash val="solid"/>
                <a:round/>
                <a:headEnd type="none" w="sm" len="sm"/>
                <a:tailEnd type="triangle" w="sm" len="sm"/>
              </a:ln>
            </p:spPr>
          </p:cxnSp>
          <p:cxnSp>
            <p:nvCxnSpPr>
              <p:cNvPr id="1755" name="Google Shape;1755;p68"/>
              <p:cNvCxnSpPr/>
              <p:nvPr/>
            </p:nvCxnSpPr>
            <p:spPr>
              <a:xfrm rot="-5400000">
                <a:off x="11301063" y="4272021"/>
                <a:ext cx="93978" cy="1511658"/>
              </a:xfrm>
              <a:prstGeom prst="straightConnector1">
                <a:avLst/>
              </a:prstGeom>
              <a:noFill/>
              <a:ln w="12700" cap="flat" cmpd="sng">
                <a:solidFill>
                  <a:schemeClr val="dk1"/>
                </a:solidFill>
                <a:prstDash val="solid"/>
                <a:round/>
                <a:headEnd type="none" w="sm" len="sm"/>
                <a:tailEnd type="triangle" w="sm" len="sm"/>
              </a:ln>
            </p:spPr>
          </p:cxnSp>
          <p:cxnSp>
            <p:nvCxnSpPr>
              <p:cNvPr id="1756" name="Google Shape;1756;p68"/>
              <p:cNvCxnSpPr/>
              <p:nvPr/>
            </p:nvCxnSpPr>
            <p:spPr>
              <a:xfrm rot="-5400000">
                <a:off x="10727884" y="4895520"/>
                <a:ext cx="1280805" cy="1451480"/>
              </a:xfrm>
              <a:prstGeom prst="straightConnector1">
                <a:avLst/>
              </a:prstGeom>
              <a:noFill/>
              <a:ln w="12700" cap="flat" cmpd="sng">
                <a:solidFill>
                  <a:schemeClr val="dk1"/>
                </a:solidFill>
                <a:prstDash val="solid"/>
                <a:round/>
                <a:headEnd type="none" w="sm" len="sm"/>
                <a:tailEnd type="triangle" w="sm" len="sm"/>
              </a:ln>
            </p:spPr>
          </p:cxnSp>
        </p:grpSp>
        <p:sp>
          <p:nvSpPr>
            <p:cNvPr id="1757" name="Google Shape;1757;p68"/>
            <p:cNvSpPr/>
            <p:nvPr/>
          </p:nvSpPr>
          <p:spPr>
            <a:xfrm>
              <a:off x="7496190" y="3036023"/>
              <a:ext cx="747977" cy="3388389"/>
            </a:xfrm>
            <a:prstGeom prst="flowChartInputOutput">
              <a:avLst/>
            </a:prstGeom>
            <a:solidFill>
              <a:srgbClr val="FF896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sp>
          <p:nvSpPr>
            <p:cNvPr id="1758" name="Google Shape;1758;p68"/>
            <p:cNvSpPr/>
            <p:nvPr/>
          </p:nvSpPr>
          <p:spPr>
            <a:xfrm>
              <a:off x="12314814" y="3002231"/>
              <a:ext cx="714144" cy="3388389"/>
            </a:xfrm>
            <a:prstGeom prst="flowChartInputOutput">
              <a:avLst/>
            </a:prstGeom>
            <a:solidFill>
              <a:srgbClr val="FF896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cxnSp>
        <p:nvCxnSpPr>
          <p:cNvPr id="1759" name="Google Shape;1759;p68"/>
          <p:cNvCxnSpPr/>
          <p:nvPr/>
        </p:nvCxnSpPr>
        <p:spPr>
          <a:xfrm>
            <a:off x="7771463" y="5692011"/>
            <a:ext cx="1354014" cy="1367476"/>
          </a:xfrm>
          <a:prstGeom prst="straightConnector1">
            <a:avLst/>
          </a:prstGeom>
          <a:noFill/>
          <a:ln w="19050" cap="flat" cmpd="sng">
            <a:solidFill>
              <a:srgbClr val="FF0000"/>
            </a:solidFill>
            <a:prstDash val="solid"/>
            <a:miter lim="800000"/>
            <a:headEnd type="none" w="sm" len="sm"/>
            <a:tailEnd type="triangle" w="med" len="med"/>
          </a:ln>
        </p:spPr>
      </p:cxnSp>
      <p:cxnSp>
        <p:nvCxnSpPr>
          <p:cNvPr id="1760" name="Google Shape;1760;p68"/>
          <p:cNvCxnSpPr/>
          <p:nvPr/>
        </p:nvCxnSpPr>
        <p:spPr>
          <a:xfrm flipH="1">
            <a:off x="11165800" y="5672874"/>
            <a:ext cx="1412636" cy="1397107"/>
          </a:xfrm>
          <a:prstGeom prst="straightConnector1">
            <a:avLst/>
          </a:prstGeom>
          <a:noFill/>
          <a:ln w="19050" cap="flat" cmpd="sng">
            <a:solidFill>
              <a:srgbClr val="FF0000"/>
            </a:solidFill>
            <a:prstDash val="solid"/>
            <a:miter lim="800000"/>
            <a:headEnd type="none" w="sm" len="sm"/>
            <a:tailEnd type="triangle" w="med" len="med"/>
          </a:ln>
        </p:spPr>
      </p:cxnSp>
      <p:sp>
        <p:nvSpPr>
          <p:cNvPr id="1761" name="Google Shape;1761;p68"/>
          <p:cNvSpPr txBox="1"/>
          <p:nvPr/>
        </p:nvSpPr>
        <p:spPr>
          <a:xfrm>
            <a:off x="8729112" y="7254240"/>
            <a:ext cx="311008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200" b="0" i="0" u="none" strike="noStrike" cap="none">
                <a:solidFill>
                  <a:srgbClr val="595959"/>
                </a:solidFill>
                <a:latin typeface="Open Sans" panose="020B0604020202020204" charset="0"/>
                <a:ea typeface="Open Sans" panose="020B0604020202020204" charset="0"/>
                <a:cs typeface="Open Sans" panose="020B0604020202020204" charset="0"/>
                <a:sym typeface="Open Sans"/>
              </a:rPr>
              <a:t>Dropout Layers</a:t>
            </a:r>
            <a:endParaRPr sz="2200"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72">
            <a:extLst>
              <a:ext uri="{FF2B5EF4-FFF2-40B4-BE49-F238E27FC236}">
                <a16:creationId xmlns:a16="http://schemas.microsoft.com/office/drawing/2014/main" id="{29C642A2-61B6-4013-AB35-75A5367855FE}"/>
              </a:ext>
            </a:extLst>
          </p:cNvPr>
          <p:cNvSpPr txBox="1">
            <a:spLocks noGrp="1"/>
          </p:cNvSpPr>
          <p:nvPr>
            <p:ph type="title"/>
          </p:nvPr>
        </p:nvSpPr>
        <p:spPr>
          <a:xfrm>
            <a:off x="-10160" y="229878"/>
            <a:ext cx="16276320" cy="687244"/>
          </a:xfrm>
          <a:prstGeom prst="rect">
            <a:avLst/>
          </a:prstGeom>
          <a:noFill/>
          <a:ln>
            <a:noFill/>
          </a:ln>
        </p:spPr>
        <p:txBody>
          <a:bodyPr lIns="91425" tIns="45700" rIns="91425" bIns="45700" anchor="ctr" anchorCtr="0">
            <a:noAutofit/>
          </a:bodyPr>
          <a:lstStyle/>
          <a:p>
            <a:pPr lvl="0">
              <a:buSzPct val="25000"/>
            </a:pPr>
            <a:r>
              <a:rPr lang="en-US" sz="3200" i="0" u="none" strike="noStrike" cap="none" dirty="0">
                <a:solidFill>
                  <a:schemeClr val="tx1">
                    <a:lumMod val="75000"/>
                    <a:lumOff val="25000"/>
                  </a:schemeClr>
                </a:solidFill>
                <a:latin typeface="Open Sans ExtraBold"/>
                <a:ea typeface="Open Sans ExtraBold"/>
                <a:cs typeface="Open Sans ExtraBold"/>
                <a:sym typeface="Open Sans ExtraBold"/>
              </a:rPr>
              <a:t>Dropout Experiment</a:t>
            </a:r>
          </a:p>
        </p:txBody>
      </p:sp>
      <p:pic>
        <p:nvPicPr>
          <p:cNvPr id="13" name="Google Shape;99;p33">
            <a:extLst>
              <a:ext uri="{FF2B5EF4-FFF2-40B4-BE49-F238E27FC236}">
                <a16:creationId xmlns:a16="http://schemas.microsoft.com/office/drawing/2014/main" id="{536753A4-235F-4F5D-B66A-08BE61D73E3D}"/>
              </a:ext>
            </a:extLst>
          </p:cNvPr>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68" name="Rectangle: Rounded Corners 67">
            <a:extLst>
              <a:ext uri="{FF2B5EF4-FFF2-40B4-BE49-F238E27FC236}">
                <a16:creationId xmlns:a16="http://schemas.microsoft.com/office/drawing/2014/main" id="{4A8ABB18-E87D-46DE-A134-7CE56673E95C}"/>
              </a:ext>
            </a:extLst>
          </p:cNvPr>
          <p:cNvSpPr/>
          <p:nvPr/>
        </p:nvSpPr>
        <p:spPr>
          <a:xfrm>
            <a:off x="1759336" y="1252965"/>
            <a:ext cx="12737328" cy="710489"/>
          </a:xfrm>
          <a:prstGeom prst="roundRect">
            <a:avLst/>
          </a:prstGeom>
          <a:noFill/>
          <a:ln w="28575">
            <a:solidFill>
              <a:srgbClr val="00BAF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FFC313"/>
              </a:buCl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An architecture of 784-2048-2048-2048-10 is used on the MNIST dataset. The dropout rate 𝑝 was changed from small numbers (most units are dropped out) to 1.0 (no dropout).</a:t>
            </a:r>
          </a:p>
        </p:txBody>
      </p:sp>
      <p:cxnSp>
        <p:nvCxnSpPr>
          <p:cNvPr id="115" name="מחבר מעוקל 13">
            <a:extLst>
              <a:ext uri="{FF2B5EF4-FFF2-40B4-BE49-F238E27FC236}">
                <a16:creationId xmlns:a16="http://schemas.microsoft.com/office/drawing/2014/main" id="{368D6855-1470-44CA-9A9E-C43AEB94DFCF}"/>
              </a:ext>
            </a:extLst>
          </p:cNvPr>
          <p:cNvCxnSpPr/>
          <p:nvPr/>
        </p:nvCxnSpPr>
        <p:spPr>
          <a:xfrm rot="10800000" flipV="1">
            <a:off x="12713496" y="4748066"/>
            <a:ext cx="1570818" cy="1312610"/>
          </a:xfrm>
          <a:prstGeom prst="curvedConnector3">
            <a:avLst>
              <a:gd name="adj1" fmla="val 1190"/>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0DF78B6A-8DBB-4997-AE65-41745274956A}"/>
                  </a:ext>
                </a:extLst>
              </p:cNvPr>
              <p:cNvSpPr txBox="1"/>
              <p:nvPr/>
            </p:nvSpPr>
            <p:spPr>
              <a:xfrm>
                <a:off x="12600005" y="3225617"/>
                <a:ext cx="3293948" cy="1107995"/>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No dropout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𝟏</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𝟎</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Training error is low</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Test error is high</a:t>
                </a:r>
              </a:p>
            </p:txBody>
          </p:sp>
        </mc:Choice>
        <mc:Fallback xmlns="">
          <p:sp>
            <p:nvSpPr>
              <p:cNvPr id="118" name="TextBox 117">
                <a:extLst>
                  <a:ext uri="{FF2B5EF4-FFF2-40B4-BE49-F238E27FC236}">
                    <a16:creationId xmlns:a16="http://schemas.microsoft.com/office/drawing/2014/main" id="{0DF78B6A-8DBB-4997-AE65-41745274956A}"/>
                  </a:ext>
                </a:extLst>
              </p:cNvPr>
              <p:cNvSpPr txBox="1">
                <a:spLocks noRot="1" noChangeAspect="1" noMove="1" noResize="1" noEditPoints="1" noAdjustHandles="1" noChangeArrowheads="1" noChangeShapeType="1" noTextEdit="1"/>
              </p:cNvSpPr>
              <p:nvPr/>
            </p:nvSpPr>
            <p:spPr>
              <a:xfrm>
                <a:off x="12600005" y="3225617"/>
                <a:ext cx="3293948" cy="1107995"/>
              </a:xfrm>
              <a:prstGeom prst="rect">
                <a:avLst/>
              </a:prstGeom>
              <a:blipFill>
                <a:blip r:embed="rId4"/>
                <a:stretch>
                  <a:fillRect l="-2037" t="-3846" b="-10440"/>
                </a:stretch>
              </a:blipFill>
            </p:spPr>
            <p:txBody>
              <a:bodyPr/>
              <a:lstStyle/>
              <a:p>
                <a:r>
                  <a:rPr lang="en-IN">
                    <a:noFill/>
                  </a:rPr>
                  <a:t> </a:t>
                </a:r>
              </a:p>
            </p:txBody>
          </p:sp>
        </mc:Fallback>
      </mc:AlternateContent>
      <p:pic>
        <p:nvPicPr>
          <p:cNvPr id="119" name="תמונה 3">
            <a:extLst>
              <a:ext uri="{FF2B5EF4-FFF2-40B4-BE49-F238E27FC236}">
                <a16:creationId xmlns:a16="http://schemas.microsoft.com/office/drawing/2014/main" id="{7C7C59E6-07EA-4F1E-AE57-E0DE7D44A900}"/>
              </a:ext>
            </a:extLst>
          </p:cNvPr>
          <p:cNvPicPr>
            <a:picLocks noChangeAspect="1"/>
          </p:cNvPicPr>
          <p:nvPr/>
        </p:nvPicPr>
        <p:blipFill>
          <a:blip r:embed="rId5"/>
          <a:stretch>
            <a:fillRect/>
          </a:stretch>
        </p:blipFill>
        <p:spPr>
          <a:xfrm>
            <a:off x="5233230" y="2962378"/>
            <a:ext cx="6963681" cy="5127268"/>
          </a:xfrm>
          <a:prstGeom prst="rect">
            <a:avLst/>
          </a:prstGeom>
          <a:ln>
            <a:noFill/>
          </a:ln>
          <a:effectLst>
            <a:outerShdw blurRad="190500" algn="tl" rotWithShape="0">
              <a:srgbClr val="000000">
                <a:alpha val="70000"/>
              </a:srgbClr>
            </a:outerShdw>
          </a:effectLst>
        </p:spPr>
      </p:pic>
      <p:sp>
        <p:nvSpPr>
          <p:cNvPr id="120" name="אליפסה 5">
            <a:extLst>
              <a:ext uri="{FF2B5EF4-FFF2-40B4-BE49-F238E27FC236}">
                <a16:creationId xmlns:a16="http://schemas.microsoft.com/office/drawing/2014/main" id="{3C456187-5148-4637-859F-DD41DA6EB21B}"/>
              </a:ext>
            </a:extLst>
          </p:cNvPr>
          <p:cNvSpPr/>
          <p:nvPr/>
        </p:nvSpPr>
        <p:spPr>
          <a:xfrm>
            <a:off x="11052952" y="4806441"/>
            <a:ext cx="1547052" cy="3068689"/>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sp>
        <p:nvSpPr>
          <p:cNvPr id="121" name="אליפסה 15">
            <a:extLst>
              <a:ext uri="{FF2B5EF4-FFF2-40B4-BE49-F238E27FC236}">
                <a16:creationId xmlns:a16="http://schemas.microsoft.com/office/drawing/2014/main" id="{34E8714D-A18E-4F87-90FB-03D9ED630E18}"/>
              </a:ext>
            </a:extLst>
          </p:cNvPr>
          <p:cNvSpPr/>
          <p:nvPr/>
        </p:nvSpPr>
        <p:spPr>
          <a:xfrm>
            <a:off x="6047700" y="3185352"/>
            <a:ext cx="1711303" cy="4904293"/>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sp>
        <p:nvSpPr>
          <p:cNvPr id="122" name="אליפסה 16">
            <a:extLst>
              <a:ext uri="{FF2B5EF4-FFF2-40B4-BE49-F238E27FC236}">
                <a16:creationId xmlns:a16="http://schemas.microsoft.com/office/drawing/2014/main" id="{4CBD7FCF-5DE1-4203-B119-0C6965393E06}"/>
              </a:ext>
            </a:extLst>
          </p:cNvPr>
          <p:cNvSpPr/>
          <p:nvPr/>
        </p:nvSpPr>
        <p:spPr>
          <a:xfrm>
            <a:off x="8098831" y="5555950"/>
            <a:ext cx="1547052" cy="2069515"/>
          </a:xfrm>
          <a:prstGeom prst="ellipse">
            <a:avLst/>
          </a:prstGeom>
          <a:noFill/>
          <a:ln w="38100">
            <a:solidFill>
              <a:srgbClr val="00BAF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2200">
              <a:latin typeface="Open Sans" panose="020B0604020202020204" charset="0"/>
              <a:ea typeface="Open Sans" panose="020B0604020202020204" charset="0"/>
            </a:endParaRPr>
          </a:p>
        </p:txBody>
      </p:sp>
      <p:cxnSp>
        <p:nvCxnSpPr>
          <p:cNvPr id="123" name="מחבר מעוקל 7">
            <a:extLst>
              <a:ext uri="{FF2B5EF4-FFF2-40B4-BE49-F238E27FC236}">
                <a16:creationId xmlns:a16="http://schemas.microsoft.com/office/drawing/2014/main" id="{273D87B8-4855-42F4-8AFC-508AA38CE814}"/>
              </a:ext>
            </a:extLst>
          </p:cNvPr>
          <p:cNvCxnSpPr>
            <a:cxnSpLocks/>
          </p:cNvCxnSpPr>
          <p:nvPr/>
        </p:nvCxnSpPr>
        <p:spPr>
          <a:xfrm rot="5400000" flipH="1" flipV="1">
            <a:off x="4544636" y="2669267"/>
            <a:ext cx="291556" cy="3028412"/>
          </a:xfrm>
          <a:prstGeom prst="curvedConnector4">
            <a:avLst>
              <a:gd name="adj1" fmla="val -101745"/>
              <a:gd name="adj2" fmla="val 72152"/>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24" name="מחבר מעוקל 26">
            <a:extLst>
              <a:ext uri="{FF2B5EF4-FFF2-40B4-BE49-F238E27FC236}">
                <a16:creationId xmlns:a16="http://schemas.microsoft.com/office/drawing/2014/main" id="{EC3C94CD-8832-4799-A35A-30487A1E1F74}"/>
              </a:ext>
            </a:extLst>
          </p:cNvPr>
          <p:cNvCxnSpPr>
            <a:cxnSpLocks/>
            <a:stCxn id="126" idx="2"/>
          </p:cNvCxnSpPr>
          <p:nvPr/>
        </p:nvCxnSpPr>
        <p:spPr>
          <a:xfrm rot="16200000" flipH="1">
            <a:off x="5193294" y="4240673"/>
            <a:ext cx="608144" cy="5331932"/>
          </a:xfrm>
          <a:prstGeom prst="curvedConnector2">
            <a:avLst/>
          </a:prstGeom>
          <a:ln w="38100">
            <a:solidFill>
              <a:schemeClr val="accent4"/>
            </a:solidFill>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DE00BA5D-B4B6-435F-8066-86942A40CE34}"/>
                  </a:ext>
                </a:extLst>
              </p:cNvPr>
              <p:cNvSpPr txBox="1"/>
              <p:nvPr/>
            </p:nvSpPr>
            <p:spPr>
              <a:xfrm>
                <a:off x="752966" y="5494572"/>
                <a:ext cx="4156867" cy="1107995"/>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Best dropout rate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𝟎</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𝟓</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Training error is low</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Test error is low</a:t>
                </a:r>
              </a:p>
            </p:txBody>
          </p:sp>
        </mc:Choice>
        <mc:Fallback xmlns="">
          <p:sp>
            <p:nvSpPr>
              <p:cNvPr id="126" name="TextBox 125">
                <a:extLst>
                  <a:ext uri="{FF2B5EF4-FFF2-40B4-BE49-F238E27FC236}">
                    <a16:creationId xmlns:a16="http://schemas.microsoft.com/office/drawing/2014/main" id="{DE00BA5D-B4B6-435F-8066-86942A40CE34}"/>
                  </a:ext>
                </a:extLst>
              </p:cNvPr>
              <p:cNvSpPr txBox="1">
                <a:spLocks noRot="1" noChangeAspect="1" noMove="1" noResize="1" noEditPoints="1" noAdjustHandles="1" noChangeArrowheads="1" noChangeShapeType="1" noTextEdit="1"/>
              </p:cNvSpPr>
              <p:nvPr/>
            </p:nvSpPr>
            <p:spPr>
              <a:xfrm>
                <a:off x="752966" y="5494572"/>
                <a:ext cx="4156867" cy="1107995"/>
              </a:xfrm>
              <a:prstGeom prst="rect">
                <a:avLst/>
              </a:prstGeom>
              <a:blipFill>
                <a:blip r:embed="rId6"/>
                <a:stretch>
                  <a:fillRect l="-1615" t="-3297" b="-104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ADFB4DBA-0225-42A4-999D-C5A8C45CF799}"/>
                  </a:ext>
                </a:extLst>
              </p:cNvPr>
              <p:cNvSpPr txBox="1"/>
              <p:nvPr/>
            </p:nvSpPr>
            <p:spPr>
              <a:xfrm>
                <a:off x="752966" y="2746736"/>
                <a:ext cx="4443390" cy="1446550"/>
              </a:xfrm>
              <a:prstGeom prst="rect">
                <a:avLst/>
              </a:prstGeom>
              <a:noFill/>
            </p:spPr>
            <p:txBody>
              <a:bodyPr wrap="square" rtlCol="1">
                <a:spAutoFit/>
              </a:bodyPr>
              <a:lstStyle/>
              <a:p>
                <a:pPr algn="ct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High rate of dropout (</a:t>
                </a:r>
                <a14:m>
                  <m:oMath xmlns:m="http://schemas.openxmlformats.org/officeDocument/2006/math">
                    <m:r>
                      <a:rPr lang="en-US" sz="2200" b="1" i="1" smtClean="0">
                        <a:solidFill>
                          <a:schemeClr val="tx1">
                            <a:lumMod val="65000"/>
                            <a:lumOff val="35000"/>
                          </a:schemeClr>
                        </a:solidFill>
                        <a:latin typeface="Cambria Math" panose="02040503050406030204" pitchFamily="18" charset="0"/>
                      </a:rPr>
                      <m:t>𝒑</m:t>
                    </m:r>
                    <m:r>
                      <a:rPr lang="en-US" sz="2200" b="1" i="1" smtClean="0">
                        <a:solidFill>
                          <a:schemeClr val="tx1">
                            <a:lumMod val="65000"/>
                            <a:lumOff val="35000"/>
                          </a:schemeClr>
                        </a:solidFill>
                        <a:latin typeface="Cambria Math" panose="02040503050406030204" pitchFamily="18" charset="0"/>
                      </a:rPr>
                      <m:t>&lt;</m:t>
                    </m:r>
                    <m:r>
                      <a:rPr lang="en-US" sz="2200" b="1" i="1" smtClean="0">
                        <a:solidFill>
                          <a:schemeClr val="tx1">
                            <a:lumMod val="65000"/>
                            <a:lumOff val="35000"/>
                          </a:schemeClr>
                        </a:solidFill>
                        <a:latin typeface="Cambria Math" panose="02040503050406030204" pitchFamily="18" charset="0"/>
                      </a:rPr>
                      <m:t>𝟎</m:t>
                    </m:r>
                    <m:r>
                      <a:rPr lang="en-US" sz="2200" b="1" i="1" smtClean="0">
                        <a:solidFill>
                          <a:schemeClr val="tx1">
                            <a:lumMod val="65000"/>
                            <a:lumOff val="35000"/>
                          </a:schemeClr>
                        </a:solidFill>
                        <a:latin typeface="Cambria Math" panose="02040503050406030204" pitchFamily="18" charset="0"/>
                      </a:rPr>
                      <m:t>.</m:t>
                    </m:r>
                    <m:r>
                      <a:rPr lang="en-US" sz="2200" b="1" i="1" smtClean="0">
                        <a:solidFill>
                          <a:schemeClr val="tx1">
                            <a:lumMod val="65000"/>
                            <a:lumOff val="35000"/>
                          </a:schemeClr>
                        </a:solidFill>
                        <a:latin typeface="Cambria Math" panose="02040503050406030204" pitchFamily="18" charset="0"/>
                      </a:rPr>
                      <m:t>𝟑</m:t>
                    </m:r>
                  </m:oMath>
                </a14:m>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Underfitting</a:t>
                </a:r>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pPr marL="342900" indent="-342900" rtl="0">
                  <a:buFont typeface="Wingdings" panose="05000000000000000000" pitchFamily="2" charset="2"/>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Very few units are turned on during training</a:t>
                </a:r>
              </a:p>
            </p:txBody>
          </p:sp>
        </mc:Choice>
        <mc:Fallback xmlns="">
          <p:sp>
            <p:nvSpPr>
              <p:cNvPr id="127" name="TextBox 126">
                <a:extLst>
                  <a:ext uri="{FF2B5EF4-FFF2-40B4-BE49-F238E27FC236}">
                    <a16:creationId xmlns:a16="http://schemas.microsoft.com/office/drawing/2014/main" id="{ADFB4DBA-0225-42A4-999D-C5A8C45CF799}"/>
                  </a:ext>
                </a:extLst>
              </p:cNvPr>
              <p:cNvSpPr txBox="1">
                <a:spLocks noRot="1" noChangeAspect="1" noMove="1" noResize="1" noEditPoints="1" noAdjustHandles="1" noChangeArrowheads="1" noChangeShapeType="1" noTextEdit="1"/>
              </p:cNvSpPr>
              <p:nvPr/>
            </p:nvSpPr>
            <p:spPr>
              <a:xfrm>
                <a:off x="752966" y="2746736"/>
                <a:ext cx="4443390" cy="1446550"/>
              </a:xfrm>
              <a:prstGeom prst="rect">
                <a:avLst/>
              </a:prstGeom>
              <a:blipFill>
                <a:blip r:embed="rId7"/>
                <a:stretch>
                  <a:fillRect l="-1511" t="-2954" r="-824" b="-7595"/>
                </a:stretch>
              </a:blipFill>
            </p:spPr>
            <p:txBody>
              <a:bodyPr/>
              <a:lstStyle/>
              <a:p>
                <a:r>
                  <a:rPr lang="en-IN">
                    <a:noFill/>
                  </a:rPr>
                  <a:t> </a:t>
                </a:r>
              </a:p>
            </p:txBody>
          </p:sp>
        </mc:Fallback>
      </mc:AlternateContent>
    </p:spTree>
    <p:extLst>
      <p:ext uri="{BB962C8B-B14F-4D97-AF65-F5344CB8AC3E}">
        <p14:creationId xmlns:p14="http://schemas.microsoft.com/office/powerpoint/2010/main" val="250299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latin typeface="Open Sans ExtraBold" panose="020B0906030804020204" charset="0"/>
                <a:ea typeface="Open Sans ExtraBold" panose="020B0906030804020204" charset="0"/>
                <a:cs typeface="Open Sans ExtraBold" panose="020B0906030804020204" charset="0"/>
              </a:rPr>
              <a:t>Definition of Artificial Neuron</a:t>
            </a:r>
            <a:endParaRPr sz="3200" b="0" i="0" u="none" strike="noStrike" cap="none" dirty="0">
              <a:solidFill>
                <a:srgbClr val="3F3F3F"/>
              </a:solidFill>
              <a:latin typeface="Open Sans ExtraBold" panose="020B0906030804020204" charset="0"/>
              <a:ea typeface="Open Sans ExtraBold" panose="020B0906030804020204" charset="0"/>
              <a:cs typeface="Open Sans ExtraBold" panose="020B0906030804020204" charset="0"/>
              <a:sym typeface="Open Sans ExtraBold"/>
            </a:endParaRPr>
          </a:p>
        </p:txBody>
      </p:sp>
      <p:pic>
        <p:nvPicPr>
          <p:cNvPr id="511" name="Google Shape;511;p7"/>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512" name="Google Shape;512;p7"/>
          <p:cNvGrpSpPr/>
          <p:nvPr/>
        </p:nvGrpSpPr>
        <p:grpSpPr>
          <a:xfrm>
            <a:off x="1807802" y="3240217"/>
            <a:ext cx="12858661" cy="2857730"/>
            <a:chOff x="1684377" y="2887483"/>
            <a:chExt cx="12969416" cy="2858713"/>
          </a:xfrm>
        </p:grpSpPr>
        <p:sp>
          <p:nvSpPr>
            <p:cNvPr id="513" name="Google Shape;513;p7"/>
            <p:cNvSpPr/>
            <p:nvPr/>
          </p:nvSpPr>
          <p:spPr>
            <a:xfrm>
              <a:off x="2714509" y="3500827"/>
              <a:ext cx="10930269" cy="1616343"/>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An artificial neuron is analogou</a:t>
              </a:r>
              <a:r>
                <a:rPr lang="en-US" sz="2200" dirty="0">
                  <a:solidFill>
                    <a:srgbClr val="595959"/>
                  </a:solidFill>
                  <a:latin typeface="Open Sans"/>
                  <a:ea typeface="Open Sans"/>
                  <a:cs typeface="Open Sans"/>
                  <a:sym typeface="Open Sans"/>
                </a:rPr>
                <a:t>s to</a:t>
              </a:r>
              <a:r>
                <a:rPr lang="en-US" sz="2200" b="0" i="0" u="none" strike="noStrike" cap="none" dirty="0">
                  <a:solidFill>
                    <a:srgbClr val="595959"/>
                  </a:solidFill>
                  <a:latin typeface="Open Sans"/>
                  <a:ea typeface="Open Sans"/>
                  <a:cs typeface="Open Sans"/>
                  <a:sym typeface="Open Sans"/>
                </a:rPr>
                <a:t> biological neurons, where each neuron takes inputs, adds weights to them separately, sums them up, and passes this sum through a transfer function to produce a nonlinear output.</a:t>
              </a:r>
              <a:endParaRPr sz="2200" b="0" i="0" u="none" strike="noStrike" cap="none" dirty="0">
                <a:solidFill>
                  <a:srgbClr val="595959"/>
                </a:solidFill>
                <a:latin typeface="Open Sans"/>
                <a:ea typeface="Open Sans"/>
                <a:cs typeface="Open Sans"/>
                <a:sym typeface="Open Sans"/>
              </a:endParaRPr>
            </a:p>
          </p:txBody>
        </p:sp>
        <p:sp>
          <p:nvSpPr>
            <p:cNvPr id="514" name="Google Shape;514;p7"/>
            <p:cNvSpPr/>
            <p:nvPr/>
          </p:nvSpPr>
          <p:spPr>
            <a:xfrm>
              <a:off x="2286000" y="3318932"/>
              <a:ext cx="11715749" cy="1929085"/>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15" name="Google Shape;515;p7" descr="Image result for quote icon"/>
            <p:cNvPicPr preferRelativeResize="0"/>
            <p:nvPr/>
          </p:nvPicPr>
          <p:blipFill rotWithShape="1">
            <a:blip r:embed="rId4">
              <a:alphaModFix/>
            </a:blip>
            <a:srcRect l="14811" t="22222" r="54525" b="53754"/>
            <a:stretch/>
          </p:blipFill>
          <p:spPr>
            <a:xfrm>
              <a:off x="1684377" y="2887483"/>
              <a:ext cx="1030132" cy="807045"/>
            </a:xfrm>
            <a:prstGeom prst="rect">
              <a:avLst/>
            </a:prstGeom>
            <a:noFill/>
            <a:ln>
              <a:noFill/>
            </a:ln>
          </p:spPr>
        </p:pic>
        <p:pic>
          <p:nvPicPr>
            <p:cNvPr id="516" name="Google Shape;516;p7" descr="Image result for quote icon"/>
            <p:cNvPicPr preferRelativeResize="0"/>
            <p:nvPr/>
          </p:nvPicPr>
          <p:blipFill rotWithShape="1">
            <a:blip r:embed="rId5">
              <a:alphaModFix/>
            </a:blip>
            <a:srcRect l="53830" t="53276" r="15309" b="21135"/>
            <a:stretch/>
          </p:blipFill>
          <p:spPr>
            <a:xfrm>
              <a:off x="13491638" y="4782637"/>
              <a:ext cx="1162155" cy="963559"/>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60;p3">
            <a:extLst>
              <a:ext uri="{FF2B5EF4-FFF2-40B4-BE49-F238E27FC236}">
                <a16:creationId xmlns:a16="http://schemas.microsoft.com/office/drawing/2014/main" id="{70D5D3A7-78E1-4D05-8D04-A4DB1483F32F}"/>
              </a:ext>
            </a:extLst>
          </p:cNvPr>
          <p:cNvSpPr txBox="1">
            <a:spLocks noGrp="1"/>
          </p:cNvSpPr>
          <p:nvPr>
            <p:ph type="body" idx="1"/>
          </p:nvPr>
        </p:nvSpPr>
        <p:spPr>
          <a:xfrm>
            <a:off x="1896334" y="2536883"/>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IN" dirty="0"/>
              <a:t>Explore neural networks</a:t>
            </a:r>
          </a:p>
          <a:p>
            <a:pPr marL="0" lvl="0" indent="0" algn="l" rtl="0">
              <a:lnSpc>
                <a:spcPct val="90000"/>
              </a:lnSpc>
              <a:spcBef>
                <a:spcPts val="0"/>
              </a:spcBef>
              <a:spcAft>
                <a:spcPts val="0"/>
              </a:spcAft>
              <a:buClr>
                <a:srgbClr val="3F3F3F"/>
              </a:buClr>
              <a:buSzPts val="500"/>
              <a:buNone/>
            </a:pPr>
            <a:endParaRPr dirty="0"/>
          </a:p>
        </p:txBody>
      </p:sp>
      <p:sp>
        <p:nvSpPr>
          <p:cNvPr id="7" name="Google Shape;461;p3">
            <a:extLst>
              <a:ext uri="{FF2B5EF4-FFF2-40B4-BE49-F238E27FC236}">
                <a16:creationId xmlns:a16="http://schemas.microsoft.com/office/drawing/2014/main" id="{23DF7CE1-8253-4F1A-AC72-3C44DEC7C635}"/>
              </a:ext>
            </a:extLst>
          </p:cNvPr>
          <p:cNvSpPr txBox="1">
            <a:spLocks noGrp="1"/>
          </p:cNvSpPr>
          <p:nvPr>
            <p:ph type="body" idx="2"/>
          </p:nvPr>
        </p:nvSpPr>
        <p:spPr>
          <a:xfrm>
            <a:off x="1896334" y="3311221"/>
            <a:ext cx="8229600"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US" dirty="0"/>
              <a:t>Perform weight </a:t>
            </a:r>
            <a:r>
              <a:rPr lang="en-US" dirty="0" err="1"/>
              <a:t>updation</a:t>
            </a:r>
            <a:r>
              <a:rPr lang="en-US" dirty="0"/>
              <a:t> using different activation functions</a:t>
            </a:r>
          </a:p>
          <a:p>
            <a:pPr marL="0" lvl="0" indent="0" algn="l" rtl="0">
              <a:lnSpc>
                <a:spcPct val="90000"/>
              </a:lnSpc>
              <a:spcBef>
                <a:spcPts val="0"/>
              </a:spcBef>
              <a:spcAft>
                <a:spcPts val="0"/>
              </a:spcAft>
              <a:buClr>
                <a:srgbClr val="3F3F3F"/>
              </a:buClr>
              <a:buSzPts val="500"/>
              <a:buNone/>
            </a:pPr>
            <a:endParaRPr dirty="0"/>
          </a:p>
        </p:txBody>
      </p:sp>
      <p:sp>
        <p:nvSpPr>
          <p:cNvPr id="8" name="Google Shape;462;p3">
            <a:extLst>
              <a:ext uri="{FF2B5EF4-FFF2-40B4-BE49-F238E27FC236}">
                <a16:creationId xmlns:a16="http://schemas.microsoft.com/office/drawing/2014/main" id="{65781E83-FCEB-4127-9357-82B221CB542A}"/>
              </a:ext>
            </a:extLst>
          </p:cNvPr>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Now, you </a:t>
            </a:r>
            <a:r>
              <a:rPr lang="en-US" sz="2200" dirty="0">
                <a:solidFill>
                  <a:srgbClr val="595959"/>
                </a:solidFill>
                <a:latin typeface="Open Sans"/>
                <a:ea typeface="Open Sans"/>
                <a:cs typeface="Open Sans"/>
                <a:sym typeface="Open Sans"/>
              </a:rPr>
              <a:t>are</a:t>
            </a:r>
            <a:r>
              <a:rPr lang="en-US" sz="2200" b="0" i="0" u="none" strike="noStrike" cap="none" dirty="0">
                <a:solidFill>
                  <a:srgbClr val="595959"/>
                </a:solidFill>
                <a:latin typeface="Open Sans"/>
                <a:ea typeface="Open Sans"/>
                <a:cs typeface="Open Sans"/>
                <a:sym typeface="Open Sans"/>
              </a:rPr>
              <a:t> able to:</a:t>
            </a:r>
            <a:endParaRPr sz="2200" b="0" i="0" u="none" strike="noStrike" cap="none" dirty="0">
              <a:solidFill>
                <a:srgbClr val="000000"/>
              </a:solidFill>
              <a:latin typeface="Arial"/>
              <a:ea typeface="Arial"/>
              <a:cs typeface="Arial"/>
              <a:sym typeface="Arial"/>
            </a:endParaRPr>
          </a:p>
        </p:txBody>
      </p:sp>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sp>
        <p:nvSpPr>
          <p:cNvPr id="11" name="Google Shape;465;p3">
            <a:extLst>
              <a:ext uri="{FF2B5EF4-FFF2-40B4-BE49-F238E27FC236}">
                <a16:creationId xmlns:a16="http://schemas.microsoft.com/office/drawing/2014/main" id="{DDA08EE9-F419-4D19-8213-235CC7EFE57A}"/>
              </a:ext>
            </a:extLst>
          </p:cNvPr>
          <p:cNvSpPr txBox="1"/>
          <p:nvPr/>
        </p:nvSpPr>
        <p:spPr>
          <a:xfrm>
            <a:off x="1896334"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Deduce and implement backpropagation algorithm in Python</a:t>
            </a:r>
          </a:p>
        </p:txBody>
      </p:sp>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
        <p:nvSpPr>
          <p:cNvPr id="13" name="Google Shape;467;p3">
            <a:extLst>
              <a:ext uri="{FF2B5EF4-FFF2-40B4-BE49-F238E27FC236}">
                <a16:creationId xmlns:a16="http://schemas.microsoft.com/office/drawing/2014/main" id="{6353B672-B6FB-4E11-AEFD-B45B0C44A0E4}"/>
              </a:ext>
            </a:extLst>
          </p:cNvPr>
          <p:cNvSpPr txBox="1"/>
          <p:nvPr/>
        </p:nvSpPr>
        <p:spPr>
          <a:xfrm>
            <a:off x="1896334" y="4940794"/>
            <a:ext cx="8229600" cy="5486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a:lnSpc>
                <a:spcPct val="90000"/>
              </a:lnSpc>
              <a:buClr>
                <a:srgbClr val="3F3F3F"/>
              </a:buClr>
              <a:buSzPts val="500"/>
              <a:defRPr sz="2000">
                <a:solidFill>
                  <a:srgbClr val="3F3F3F"/>
                </a:solidFill>
                <a:latin typeface="Open Sans"/>
                <a:ea typeface="Open Sans"/>
                <a:cs typeface="Open Sans"/>
              </a:defRPr>
            </a:lvl1pPr>
          </a:lstStyle>
          <a:p>
            <a:r>
              <a:rPr lang="en-US" sz="2200" dirty="0"/>
              <a:t>Optimize the performance of your neural network using L2 regularization and dropout layers</a:t>
            </a:r>
          </a:p>
          <a:p>
            <a:endParaRPr sz="2200" dirty="0"/>
          </a:p>
        </p:txBody>
      </p:sp>
      <p:pic>
        <p:nvPicPr>
          <p:cNvPr id="14" name="Google Shape;468;p3">
            <a:extLst>
              <a:ext uri="{FF2B5EF4-FFF2-40B4-BE49-F238E27FC236}">
                <a16:creationId xmlns:a16="http://schemas.microsoft.com/office/drawing/2014/main" id="{CFD5310E-C500-4F2C-862F-DEF5D3490648}"/>
              </a:ext>
            </a:extLst>
          </p:cNvPr>
          <p:cNvPicPr preferRelativeResize="0"/>
          <p:nvPr/>
        </p:nvPicPr>
        <p:blipFill rotWithShape="1">
          <a:blip r:embed="rId2">
            <a:alphaModFix/>
          </a:blip>
          <a:srcRect/>
          <a:stretch/>
        </p:blipFill>
        <p:spPr>
          <a:xfrm>
            <a:off x="1131915" y="4870693"/>
            <a:ext cx="489335" cy="489335"/>
          </a:xfrm>
          <a:prstGeom prst="rect">
            <a:avLst/>
          </a:prstGeom>
          <a:noFill/>
          <a:ln>
            <a:noFill/>
          </a:ln>
        </p:spPr>
      </p:pic>
    </p:spTree>
    <p:extLst>
      <p:ext uri="{BB962C8B-B14F-4D97-AF65-F5344CB8AC3E}">
        <p14:creationId xmlns:p14="http://schemas.microsoft.com/office/powerpoint/2010/main" val="2022995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dirty="0"/>
              <a:t>After the perceptron algorithm finishes training, how can the learned weights be expressed in terms of the initial weight vector and the input vectors?</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bit per data point</a:t>
            </a:r>
            <a:endParaRPr/>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integer per data point</a:t>
            </a:r>
            <a:endParaRPr/>
          </a:p>
          <a:p>
            <a:pPr marL="0" lvl="0" indent="0" algn="l" rtl="0">
              <a:lnSpc>
                <a:spcPct val="90000"/>
              </a:lnSpc>
              <a:spcBef>
                <a:spcPts val="1333"/>
              </a:spcBef>
              <a:spcAft>
                <a:spcPts val="0"/>
              </a:spcAft>
              <a:buClr>
                <a:srgbClr val="3F3F3F"/>
              </a:buClr>
              <a:buSzPts val="2000"/>
              <a:buNone/>
            </a:pPr>
            <a:endParaRPr/>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real number per data point</a:t>
            </a:r>
            <a:endParaRPr/>
          </a:p>
          <a:p>
            <a:pPr marL="0" lvl="0" indent="0" algn="l" rtl="0">
              <a:lnSpc>
                <a:spcPct val="90000"/>
              </a:lnSpc>
              <a:spcBef>
                <a:spcPts val="1333"/>
              </a:spcBef>
              <a:spcAft>
                <a:spcPts val="0"/>
              </a:spcAft>
              <a:buClr>
                <a:srgbClr val="3F3F3F"/>
              </a:buClr>
              <a:buSzPts val="2000"/>
              <a:buNone/>
            </a:pPr>
            <a:endParaRPr/>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is impossible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After the perceptron algorithm finishes training, how can the learned weights be expressed in terms of the initial weight vector and the input vectors?</a:t>
            </a:r>
            <a:endParaRP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1</a:t>
            </a:r>
            <a:endParaRPr/>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80000"/>
              </a:lnSpc>
              <a:spcBef>
                <a:spcPts val="1333"/>
              </a:spcBef>
              <a:spcAft>
                <a:spcPts val="0"/>
              </a:spcAft>
              <a:buClr>
                <a:srgbClr val="3F3F3F"/>
              </a:buClr>
              <a:buSzPts val="1850"/>
              <a:buFont typeface="Arial"/>
              <a:buNone/>
            </a:pPr>
            <a:r>
              <a:rPr lang="en-US" sz="1850"/>
              <a:t>During the perceptron training algorithm, the weights are updated by adding or subtracting the input vector. Moreover, this might happen multiple times for the same input vector. Therefore, the weight vector = initial vector + c1 * data point 1 + c2 * data point 2 + … cn * data point n, where c_i = number of times data point i was added - number of times data point i was subtracted</a:t>
            </a:r>
            <a:endParaRPr sz="1850"/>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b</a:t>
            </a:r>
            <a:endParaRPr/>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bit per data point</a:t>
            </a:r>
            <a:endParaRPr/>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integer per data point</a:t>
            </a:r>
            <a:endParaRPr/>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requires one real number per data point</a:t>
            </a:r>
            <a:endParaRPr/>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It is impossible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Which of the following techniques performs similar operations as dropout in a neural network?</a:t>
            </a:r>
            <a:endParaRPr b="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Bagging</a:t>
            </a:r>
            <a:endParaRPr/>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Boosting</a:t>
            </a:r>
            <a:endParaRPr/>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Stacking</a:t>
            </a:r>
            <a:endParaRPr/>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None of these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Font typeface="Arial"/>
              <a:buNone/>
            </a:pPr>
            <a:r>
              <a:rPr lang="en-US"/>
              <a:t>Which of the following techniques performs similar operations as dropout in a neural network?</a:t>
            </a:r>
            <a:endParaRP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1333"/>
              </a:spcBef>
              <a:spcAft>
                <a:spcPts val="0"/>
              </a:spcAft>
              <a:buClr>
                <a:srgbClr val="3F3F3F"/>
              </a:buClr>
              <a:buSzPts val="2000"/>
              <a:buFont typeface="Arial"/>
              <a:buNone/>
            </a:pPr>
            <a:r>
              <a:rPr lang="en-US"/>
              <a:t>Dropout can be seen as an extreme form of bagging in which each model is trained on a single case and each parameter of the model is very strongly regularized by sharing it with the corresponding parameter in all the other models.</a:t>
            </a:r>
            <a:endParaRPr/>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a:t>a</a:t>
            </a:r>
            <a:endParaRPr/>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Bagging</a:t>
            </a:r>
            <a:endParaRP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Boosting</a:t>
            </a:r>
            <a:endParaRP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Stacking</a:t>
            </a:r>
            <a:endParaRP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US"/>
              <a:t>None of these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MNIST Image Classification</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Problem Scenario:</a:t>
            </a:r>
            <a:r>
              <a:rPr lang="en-US" dirty="0">
                <a:solidFill>
                  <a:srgbClr val="FFFFFF"/>
                </a:solidFill>
              </a:rPr>
              <a:t> The MNIST dataset is widely used for image classification. However, while validating the same, researchers found out that the classification model was overfitting as it was not giving acceptable accuracy on the testing data.</a:t>
            </a:r>
            <a:endParaRPr dirty="0">
              <a:solidFill>
                <a:srgbClr val="FFFFFF"/>
              </a:solidFill>
            </a:endParaRPr>
          </a:p>
          <a:p>
            <a:pPr marL="0" lvl="0" indent="0" algn="l" rtl="0">
              <a:lnSpc>
                <a:spcPct val="90000"/>
              </a:lnSpc>
              <a:spcBef>
                <a:spcPts val="1333"/>
              </a:spcBef>
              <a:spcAft>
                <a:spcPts val="0"/>
              </a:spcAft>
              <a:buClr>
                <a:schemeClr val="dk1"/>
              </a:buClr>
              <a:buSzPts val="1100"/>
              <a:buNone/>
            </a:pPr>
            <a:r>
              <a:rPr lang="en-US" dirty="0">
                <a:solidFill>
                  <a:srgbClr val="FFFFFF"/>
                </a:solidFill>
              </a:rPr>
              <a:t>Use the mnist_test.csv and mnist_train.csv for model optimization (using dropout layers). Also, you will have to use one hot encoding for training and testing labels.</a:t>
            </a: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US" b="1" dirty="0">
                <a:solidFill>
                  <a:srgbClr val="FFFFFF"/>
                </a:solidFill>
              </a:rPr>
              <a:t>Objective:</a:t>
            </a:r>
            <a:endParaRPr b="1" dirty="0">
              <a:solidFill>
                <a:srgbClr val="FFFFFF"/>
              </a:solidFill>
            </a:endParaRPr>
          </a:p>
          <a:p>
            <a:pPr marL="0" lvl="0" indent="0" algn="l" rtl="0">
              <a:lnSpc>
                <a:spcPct val="90000"/>
              </a:lnSpc>
              <a:spcBef>
                <a:spcPts val="1333"/>
              </a:spcBef>
              <a:spcAft>
                <a:spcPts val="0"/>
              </a:spcAft>
              <a:buClr>
                <a:schemeClr val="dk1"/>
              </a:buClr>
              <a:buSzPts val="1100"/>
              <a:buNone/>
            </a:pPr>
            <a:r>
              <a:rPr lang="en-US" dirty="0">
                <a:solidFill>
                  <a:srgbClr val="FFFFFF"/>
                </a:solidFill>
              </a:rPr>
              <a:t>Optimize a neural network based classification model using dropout regularization such that the p value is 0.70 for input and hidden layers.</a:t>
            </a:r>
            <a:endParaRPr dirty="0">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dirty="0">
              <a:solidFill>
                <a:srgbClr val="FFFFFF"/>
              </a:solidFill>
            </a:endParaRPr>
          </a:p>
          <a:p>
            <a:pPr marL="0" indent="0"/>
            <a:r>
              <a:rPr lang="en-US" b="1" dirty="0">
                <a:solidFill>
                  <a:srgbClr val="FFFFFF"/>
                </a:solidFill>
              </a:rPr>
              <a:t>Access:</a:t>
            </a:r>
            <a:r>
              <a:rPr lang="en-US" dirty="0">
                <a:solidFill>
                  <a:srgbClr val="FFFFFF"/>
                </a:solidFill>
              </a:rPr>
              <a:t>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lgn="l" rtl="0">
              <a:lnSpc>
                <a:spcPct val="90000"/>
              </a:lnSpc>
              <a:spcBef>
                <a:spcPts val="1333"/>
              </a:spcBef>
              <a:spcAft>
                <a:spcPts val="0"/>
              </a:spcAft>
              <a:buClr>
                <a:schemeClr val="lt1"/>
              </a:buClr>
              <a:buSzPts val="2200"/>
              <a:buNone/>
            </a:pPr>
            <a:endParaRPr dirty="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US" sz="3200" dirty="0">
                <a:solidFill>
                  <a:srgbClr val="3F3F3F"/>
                </a:solidFill>
                <a:latin typeface="Open Sans ExtraBold" panose="020B0906030804020204" charset="0"/>
                <a:ea typeface="Open Sans ExtraBold" panose="020B0906030804020204" charset="0"/>
                <a:cs typeface="Open Sans ExtraBold" panose="020B0906030804020204" charset="0"/>
              </a:rPr>
              <a:t>Biological Neurons and Artificial Neurons: A Comparison</a:t>
            </a:r>
            <a:endParaRPr sz="3200" b="0" i="0" u="none" strike="noStrike" cap="none" dirty="0">
              <a:solidFill>
                <a:srgbClr val="3F3F3F"/>
              </a:solidFill>
              <a:latin typeface="Open Sans ExtraBold" panose="020B0906030804020204" charset="0"/>
              <a:ea typeface="Open Sans ExtraBold" panose="020B0906030804020204" charset="0"/>
              <a:cs typeface="Open Sans ExtraBold" panose="020B0906030804020204" charset="0"/>
              <a:sym typeface="Open Sans ExtraBold"/>
            </a:endParaRPr>
          </a:p>
        </p:txBody>
      </p:sp>
      <p:pic>
        <p:nvPicPr>
          <p:cNvPr id="523" name="Google Shape;523;p8"/>
          <p:cNvPicPr preferRelativeResize="0"/>
          <p:nvPr/>
        </p:nvPicPr>
        <p:blipFill rotWithShape="1">
          <a:blip r:embed="rId3">
            <a:alphaModFix/>
          </a:blip>
          <a:srcRect/>
          <a:stretch/>
        </p:blipFill>
        <p:spPr>
          <a:xfrm>
            <a:off x="637296" y="780887"/>
            <a:ext cx="15095438" cy="365760"/>
          </a:xfrm>
          <a:prstGeom prst="rect">
            <a:avLst/>
          </a:prstGeom>
          <a:noFill/>
          <a:ln>
            <a:noFill/>
          </a:ln>
        </p:spPr>
      </p:pic>
      <p:grpSp>
        <p:nvGrpSpPr>
          <p:cNvPr id="524" name="Google Shape;524;p8"/>
          <p:cNvGrpSpPr/>
          <p:nvPr/>
        </p:nvGrpSpPr>
        <p:grpSpPr>
          <a:xfrm>
            <a:off x="7531029" y="5511722"/>
            <a:ext cx="932728" cy="565546"/>
            <a:chOff x="7684663" y="4532625"/>
            <a:chExt cx="932728" cy="565546"/>
          </a:xfrm>
        </p:grpSpPr>
        <p:sp>
          <p:nvSpPr>
            <p:cNvPr id="525" name="Google Shape;525;p8"/>
            <p:cNvSpPr/>
            <p:nvPr/>
          </p:nvSpPr>
          <p:spPr>
            <a:xfrm>
              <a:off x="7684663" y="4532625"/>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26" name="Google Shape;526;p8"/>
            <p:cNvSpPr/>
            <p:nvPr/>
          </p:nvSpPr>
          <p:spPr>
            <a:xfrm>
              <a:off x="7968306" y="4673032"/>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27" name="Google Shape;527;p8"/>
          <p:cNvGrpSpPr/>
          <p:nvPr/>
        </p:nvGrpSpPr>
        <p:grpSpPr>
          <a:xfrm>
            <a:off x="7524136" y="4737416"/>
            <a:ext cx="932728" cy="565546"/>
            <a:chOff x="7677770" y="3758319"/>
            <a:chExt cx="932728" cy="565546"/>
          </a:xfrm>
        </p:grpSpPr>
        <p:sp>
          <p:nvSpPr>
            <p:cNvPr id="528" name="Google Shape;528;p8"/>
            <p:cNvSpPr/>
            <p:nvPr/>
          </p:nvSpPr>
          <p:spPr>
            <a:xfrm>
              <a:off x="7677770" y="3758319"/>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29" name="Google Shape;529;p8"/>
            <p:cNvSpPr/>
            <p:nvPr/>
          </p:nvSpPr>
          <p:spPr>
            <a:xfrm>
              <a:off x="7954732" y="3909579"/>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30" name="Google Shape;530;p8"/>
          <p:cNvGrpSpPr/>
          <p:nvPr/>
        </p:nvGrpSpPr>
        <p:grpSpPr>
          <a:xfrm>
            <a:off x="2517239" y="4351783"/>
            <a:ext cx="5039668" cy="3786209"/>
            <a:chOff x="2670873" y="3020991"/>
            <a:chExt cx="5039668" cy="3786209"/>
          </a:xfrm>
        </p:grpSpPr>
        <p:sp>
          <p:nvSpPr>
            <p:cNvPr id="531" name="Google Shape;531;p8"/>
            <p:cNvSpPr/>
            <p:nvPr/>
          </p:nvSpPr>
          <p:spPr>
            <a:xfrm>
              <a:off x="2670873" y="3020991"/>
              <a:ext cx="5039668" cy="3578879"/>
            </a:xfrm>
            <a:prstGeom prst="roundRect">
              <a:avLst>
                <a:gd name="adj" fmla="val 5233"/>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32" name="Google Shape;532;p8"/>
            <p:cNvSpPr/>
            <p:nvPr/>
          </p:nvSpPr>
          <p:spPr>
            <a:xfrm>
              <a:off x="2800019" y="3117043"/>
              <a:ext cx="4777836" cy="3690157"/>
            </a:xfrm>
            <a:prstGeom prst="roundRect">
              <a:avLst>
                <a:gd name="adj" fmla="val 3171"/>
              </a:avLst>
            </a:prstGeom>
            <a:noFill/>
            <a:ln w="12700"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533" name="Google Shape;533;p8"/>
          <p:cNvGrpSpPr/>
          <p:nvPr/>
        </p:nvGrpSpPr>
        <p:grpSpPr>
          <a:xfrm>
            <a:off x="2417322" y="4737415"/>
            <a:ext cx="5237733" cy="646247"/>
            <a:chOff x="2783372" y="3196978"/>
            <a:chExt cx="4667752" cy="781959"/>
          </a:xfrm>
        </p:grpSpPr>
        <p:sp>
          <p:nvSpPr>
            <p:cNvPr id="534" name="Google Shape;534;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35" name="Google Shape;535;p8"/>
            <p:cNvSpPr/>
            <p:nvPr/>
          </p:nvSpPr>
          <p:spPr>
            <a:xfrm>
              <a:off x="4028673" y="3400880"/>
              <a:ext cx="2178841"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Cell Nucleus</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36" name="Google Shape;536;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37" name="Google Shape;537;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38" name="Google Shape;538;p8"/>
          <p:cNvGrpSpPr/>
          <p:nvPr/>
        </p:nvGrpSpPr>
        <p:grpSpPr>
          <a:xfrm>
            <a:off x="3072306" y="4033212"/>
            <a:ext cx="3996009" cy="622321"/>
            <a:chOff x="944577" y="5210011"/>
            <a:chExt cx="4427542" cy="622321"/>
          </a:xfrm>
        </p:grpSpPr>
        <p:grpSp>
          <p:nvGrpSpPr>
            <p:cNvPr id="539" name="Google Shape;539;p8"/>
            <p:cNvGrpSpPr/>
            <p:nvPr/>
          </p:nvGrpSpPr>
          <p:grpSpPr>
            <a:xfrm>
              <a:off x="944577" y="5210011"/>
              <a:ext cx="4427542" cy="622321"/>
              <a:chOff x="1591293" y="3232987"/>
              <a:chExt cx="4427542" cy="622321"/>
            </a:xfrm>
          </p:grpSpPr>
          <p:sp>
            <p:nvSpPr>
              <p:cNvPr id="540" name="Google Shape;540;p8"/>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1" name="Google Shape;541;p8"/>
              <p:cNvSpPr/>
              <p:nvPr/>
            </p:nvSpPr>
            <p:spPr>
              <a:xfrm>
                <a:off x="1741828" y="3232987"/>
                <a:ext cx="4131774" cy="622321"/>
              </a:xfrm>
              <a:prstGeom prst="round2SameRect">
                <a:avLst>
                  <a:gd name="adj1" fmla="val 16993"/>
                  <a:gd name="adj2" fmla="val 0"/>
                </a:avLst>
              </a:prstGeom>
              <a:solidFill>
                <a:srgbClr val="F4CC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sp>
          <p:nvSpPr>
            <p:cNvPr id="542" name="Google Shape;542;p8"/>
            <p:cNvSpPr txBox="1"/>
            <p:nvPr/>
          </p:nvSpPr>
          <p:spPr>
            <a:xfrm>
              <a:off x="1287587" y="5297095"/>
              <a:ext cx="3756158"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rPr>
                <a:t>Biological Neurons</a:t>
              </a:r>
              <a:endParaRPr sz="2200" b="1" i="0" u="none" strike="noStrike" cap="none" dirty="0">
                <a:solidFill>
                  <a:srgbClr val="3F3F3F"/>
                </a:solidFill>
                <a:latin typeface="Open Sans" panose="020B0604020202020204" charset="0"/>
                <a:ea typeface="Open Sans" panose="020B0604020202020204" charset="0"/>
                <a:cs typeface="Open Sans" panose="020B0604020202020204" charset="0"/>
                <a:sym typeface="Open Sans"/>
              </a:endParaRPr>
            </a:p>
          </p:txBody>
        </p:sp>
      </p:grpSp>
      <p:grpSp>
        <p:nvGrpSpPr>
          <p:cNvPr id="543" name="Google Shape;543;p8"/>
          <p:cNvGrpSpPr/>
          <p:nvPr/>
        </p:nvGrpSpPr>
        <p:grpSpPr>
          <a:xfrm>
            <a:off x="2415552" y="5511722"/>
            <a:ext cx="5489026" cy="646247"/>
            <a:chOff x="2783372" y="3196978"/>
            <a:chExt cx="4667752" cy="781959"/>
          </a:xfrm>
        </p:grpSpPr>
        <p:sp>
          <p:nvSpPr>
            <p:cNvPr id="544" name="Google Shape;544;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5" name="Google Shape;545;p8"/>
            <p:cNvSpPr/>
            <p:nvPr/>
          </p:nvSpPr>
          <p:spPr>
            <a:xfrm>
              <a:off x="4545986" y="3400880"/>
              <a:ext cx="1137077"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Dendrites</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46" name="Google Shape;546;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47" name="Google Shape;547;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48" name="Google Shape;548;p8"/>
          <p:cNvGrpSpPr/>
          <p:nvPr/>
        </p:nvGrpSpPr>
        <p:grpSpPr>
          <a:xfrm>
            <a:off x="8453108" y="4351783"/>
            <a:ext cx="5039668" cy="3915478"/>
            <a:chOff x="8606742" y="3020991"/>
            <a:chExt cx="5039668" cy="3915478"/>
          </a:xfrm>
        </p:grpSpPr>
        <p:sp>
          <p:nvSpPr>
            <p:cNvPr id="549" name="Google Shape;549;p8"/>
            <p:cNvSpPr/>
            <p:nvPr/>
          </p:nvSpPr>
          <p:spPr>
            <a:xfrm>
              <a:off x="8606742" y="3020991"/>
              <a:ext cx="5039668" cy="3915478"/>
            </a:xfrm>
            <a:prstGeom prst="roundRect">
              <a:avLst>
                <a:gd name="adj" fmla="val 5233"/>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50" name="Google Shape;550;p8"/>
            <p:cNvSpPr/>
            <p:nvPr/>
          </p:nvSpPr>
          <p:spPr>
            <a:xfrm>
              <a:off x="8735888" y="3117043"/>
              <a:ext cx="4777836" cy="3690157"/>
            </a:xfrm>
            <a:prstGeom prst="roundRect">
              <a:avLst>
                <a:gd name="adj" fmla="val 3171"/>
              </a:avLst>
            </a:prstGeom>
            <a:noFill/>
            <a:ln w="12700" cap="flat" cmpd="sng">
              <a:solidFill>
                <a:srgbClr val="BFBFB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Open Sans" panose="020B0604020202020204" charset="0"/>
                  <a:ea typeface="Open Sans" panose="020B0604020202020204" charset="0"/>
                  <a:cs typeface="Open Sans" panose="020B0604020202020204" charset="0"/>
                  <a:sym typeface="Calibri"/>
                </a:rPr>
                <a:t>                  </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grpSp>
      <p:grpSp>
        <p:nvGrpSpPr>
          <p:cNvPr id="551" name="Google Shape;551;p8"/>
          <p:cNvGrpSpPr/>
          <p:nvPr/>
        </p:nvGrpSpPr>
        <p:grpSpPr>
          <a:xfrm>
            <a:off x="8353191" y="4737415"/>
            <a:ext cx="5237733" cy="646247"/>
            <a:chOff x="2783372" y="3196978"/>
            <a:chExt cx="4667752" cy="781959"/>
          </a:xfrm>
        </p:grpSpPr>
        <p:sp>
          <p:nvSpPr>
            <p:cNvPr id="552" name="Google Shape;552;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3" name="Google Shape;553;p8"/>
            <p:cNvSpPr/>
            <p:nvPr/>
          </p:nvSpPr>
          <p:spPr>
            <a:xfrm>
              <a:off x="4747213" y="3400880"/>
              <a:ext cx="724566"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Node</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54" name="Google Shape;554;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5" name="Google Shape;555;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56" name="Google Shape;556;p8"/>
          <p:cNvGrpSpPr/>
          <p:nvPr/>
        </p:nvGrpSpPr>
        <p:grpSpPr>
          <a:xfrm>
            <a:off x="9008175" y="4033212"/>
            <a:ext cx="3996009" cy="622321"/>
            <a:chOff x="944577" y="5210011"/>
            <a:chExt cx="4427542" cy="622321"/>
          </a:xfrm>
        </p:grpSpPr>
        <p:grpSp>
          <p:nvGrpSpPr>
            <p:cNvPr id="557" name="Google Shape;557;p8"/>
            <p:cNvGrpSpPr/>
            <p:nvPr/>
          </p:nvGrpSpPr>
          <p:grpSpPr>
            <a:xfrm>
              <a:off x="944577" y="5210011"/>
              <a:ext cx="4427542" cy="622321"/>
              <a:chOff x="1591293" y="3232987"/>
              <a:chExt cx="4427542" cy="622321"/>
            </a:xfrm>
          </p:grpSpPr>
          <p:sp>
            <p:nvSpPr>
              <p:cNvPr id="558" name="Google Shape;558;p8"/>
              <p:cNvSpPr/>
              <p:nvPr/>
            </p:nvSpPr>
            <p:spPr>
              <a:xfrm rot="10800000">
                <a:off x="1591293" y="3550024"/>
                <a:ext cx="4427542" cy="305284"/>
              </a:xfrm>
              <a:prstGeom prst="trapezoid">
                <a:avLst>
                  <a:gd name="adj" fmla="val 49372"/>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59" name="Google Shape;559;p8"/>
              <p:cNvSpPr/>
              <p:nvPr/>
            </p:nvSpPr>
            <p:spPr>
              <a:xfrm>
                <a:off x="1741828" y="3232987"/>
                <a:ext cx="4131774" cy="622321"/>
              </a:xfrm>
              <a:prstGeom prst="round2SameRect">
                <a:avLst>
                  <a:gd name="adj1" fmla="val 16993"/>
                  <a:gd name="adj2" fmla="val 0"/>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sp>
          <p:nvSpPr>
            <p:cNvPr id="560" name="Google Shape;560;p8"/>
            <p:cNvSpPr txBox="1"/>
            <p:nvPr/>
          </p:nvSpPr>
          <p:spPr>
            <a:xfrm>
              <a:off x="1287587" y="5297095"/>
              <a:ext cx="3756158" cy="430887"/>
            </a:xfrm>
            <a:prstGeom prst="rect">
              <a:avLst/>
            </a:prstGeom>
            <a:solidFill>
              <a:srgbClr val="BBD6E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3F3F3F"/>
                  </a:solidFill>
                  <a:latin typeface="Open Sans" panose="020B0604020202020204" charset="0"/>
                  <a:ea typeface="Open Sans" panose="020B0604020202020204" charset="0"/>
                  <a:cs typeface="Open Sans" panose="020B0604020202020204" charset="0"/>
                  <a:sym typeface="Open Sans"/>
                </a:rPr>
                <a:t>Artificial Neurons</a:t>
              </a:r>
              <a:endParaRPr sz="2200" b="1" i="0" u="none" strike="noStrike" cap="none">
                <a:solidFill>
                  <a:srgbClr val="3F3F3F"/>
                </a:solidFill>
                <a:latin typeface="Open Sans" panose="020B0604020202020204" charset="0"/>
                <a:ea typeface="Open Sans" panose="020B0604020202020204" charset="0"/>
                <a:cs typeface="Open Sans" panose="020B0604020202020204" charset="0"/>
                <a:sym typeface="Open Sans"/>
              </a:endParaRPr>
            </a:p>
          </p:txBody>
        </p:sp>
      </p:grpSp>
      <p:grpSp>
        <p:nvGrpSpPr>
          <p:cNvPr id="561" name="Google Shape;561;p8"/>
          <p:cNvGrpSpPr/>
          <p:nvPr/>
        </p:nvGrpSpPr>
        <p:grpSpPr>
          <a:xfrm>
            <a:off x="8351421" y="5511722"/>
            <a:ext cx="5237733" cy="646247"/>
            <a:chOff x="2783372" y="3196978"/>
            <a:chExt cx="4667752" cy="781959"/>
          </a:xfrm>
        </p:grpSpPr>
        <p:sp>
          <p:nvSpPr>
            <p:cNvPr id="562" name="Google Shape;562;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3" name="Google Shape;563;p8"/>
            <p:cNvSpPr/>
            <p:nvPr/>
          </p:nvSpPr>
          <p:spPr>
            <a:xfrm>
              <a:off x="4775315" y="3400880"/>
              <a:ext cx="697423"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Input</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64" name="Google Shape;564;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5" name="Google Shape;565;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66" name="Google Shape;566;p8"/>
          <p:cNvGrpSpPr/>
          <p:nvPr/>
        </p:nvGrpSpPr>
        <p:grpSpPr>
          <a:xfrm>
            <a:off x="7520380" y="7069508"/>
            <a:ext cx="932728" cy="565546"/>
            <a:chOff x="7684663" y="4532625"/>
            <a:chExt cx="932728" cy="565546"/>
          </a:xfrm>
        </p:grpSpPr>
        <p:sp>
          <p:nvSpPr>
            <p:cNvPr id="567" name="Google Shape;567;p8"/>
            <p:cNvSpPr/>
            <p:nvPr/>
          </p:nvSpPr>
          <p:spPr>
            <a:xfrm>
              <a:off x="7684663" y="4532625"/>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68" name="Google Shape;568;p8"/>
            <p:cNvSpPr/>
            <p:nvPr/>
          </p:nvSpPr>
          <p:spPr>
            <a:xfrm>
              <a:off x="7968306" y="4673032"/>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69" name="Google Shape;569;p8"/>
          <p:cNvGrpSpPr/>
          <p:nvPr/>
        </p:nvGrpSpPr>
        <p:grpSpPr>
          <a:xfrm>
            <a:off x="7513487" y="6295202"/>
            <a:ext cx="932728" cy="565546"/>
            <a:chOff x="7677770" y="3758319"/>
            <a:chExt cx="932728" cy="565546"/>
          </a:xfrm>
        </p:grpSpPr>
        <p:sp>
          <p:nvSpPr>
            <p:cNvPr id="570" name="Google Shape;570;p8"/>
            <p:cNvSpPr/>
            <p:nvPr/>
          </p:nvSpPr>
          <p:spPr>
            <a:xfrm>
              <a:off x="7677770" y="3758319"/>
              <a:ext cx="932728" cy="56554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1" name="Google Shape;571;p8"/>
            <p:cNvSpPr/>
            <p:nvPr/>
          </p:nvSpPr>
          <p:spPr>
            <a:xfrm>
              <a:off x="7954732" y="3909579"/>
              <a:ext cx="400778" cy="318317"/>
            </a:xfrm>
            <a:prstGeom prst="rightArrow">
              <a:avLst>
                <a:gd name="adj1" fmla="val 50000"/>
                <a:gd name="adj2" fmla="val 50000"/>
              </a:avLst>
            </a:prstGeom>
            <a:solidFill>
              <a:srgbClr val="A5A5A5"/>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72" name="Google Shape;572;p8"/>
          <p:cNvGrpSpPr/>
          <p:nvPr/>
        </p:nvGrpSpPr>
        <p:grpSpPr>
          <a:xfrm>
            <a:off x="2406673" y="6295201"/>
            <a:ext cx="5495823" cy="646247"/>
            <a:chOff x="2783372" y="3196978"/>
            <a:chExt cx="4667752" cy="781959"/>
          </a:xfrm>
        </p:grpSpPr>
        <p:sp>
          <p:nvSpPr>
            <p:cNvPr id="573" name="Google Shape;573;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4" name="Google Shape;574;p8"/>
            <p:cNvSpPr/>
            <p:nvPr/>
          </p:nvSpPr>
          <p:spPr>
            <a:xfrm>
              <a:off x="4612115" y="3400880"/>
              <a:ext cx="987879"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Synapse</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75" name="Google Shape;575;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6" name="Google Shape;576;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77" name="Google Shape;577;p8"/>
          <p:cNvGrpSpPr/>
          <p:nvPr/>
        </p:nvGrpSpPr>
        <p:grpSpPr>
          <a:xfrm>
            <a:off x="2404903" y="7069508"/>
            <a:ext cx="5237733" cy="646247"/>
            <a:chOff x="2783372" y="3196978"/>
            <a:chExt cx="4667752" cy="781959"/>
          </a:xfrm>
        </p:grpSpPr>
        <p:sp>
          <p:nvSpPr>
            <p:cNvPr id="578" name="Google Shape;578;p8"/>
            <p:cNvSpPr/>
            <p:nvPr/>
          </p:nvSpPr>
          <p:spPr>
            <a:xfrm>
              <a:off x="2783374" y="3284490"/>
              <a:ext cx="4665980" cy="694447"/>
            </a:xfrm>
            <a:prstGeom prst="rect">
              <a:avLst/>
            </a:prstGeom>
            <a:solidFill>
              <a:srgbClr val="E4A5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79" name="Google Shape;579;p8"/>
            <p:cNvSpPr/>
            <p:nvPr/>
          </p:nvSpPr>
          <p:spPr>
            <a:xfrm>
              <a:off x="4793361" y="3400880"/>
              <a:ext cx="678509" cy="446892"/>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rPr>
                <a:t>Axon</a:t>
              </a:r>
              <a:endParaRPr b="0" i="0" u="none" strike="noStrike" cap="none">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80" name="Google Shape;580;p8"/>
            <p:cNvSpPr/>
            <p:nvPr/>
          </p:nvSpPr>
          <p:spPr>
            <a:xfrm flipH="1">
              <a:off x="2783372"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1" name="Google Shape;581;p8"/>
            <p:cNvSpPr/>
            <p:nvPr/>
          </p:nvSpPr>
          <p:spPr>
            <a:xfrm>
              <a:off x="7352589" y="3196978"/>
              <a:ext cx="98535" cy="87512"/>
            </a:xfrm>
            <a:prstGeom prst="rtTriangle">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82" name="Google Shape;582;p8"/>
          <p:cNvGrpSpPr/>
          <p:nvPr/>
        </p:nvGrpSpPr>
        <p:grpSpPr>
          <a:xfrm>
            <a:off x="8342542" y="6295201"/>
            <a:ext cx="5237733" cy="646247"/>
            <a:chOff x="2783372" y="3196978"/>
            <a:chExt cx="4667752" cy="781959"/>
          </a:xfrm>
        </p:grpSpPr>
        <p:sp>
          <p:nvSpPr>
            <p:cNvPr id="583" name="Google Shape;583;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4" name="Google Shape;584;p8"/>
            <p:cNvSpPr/>
            <p:nvPr/>
          </p:nvSpPr>
          <p:spPr>
            <a:xfrm>
              <a:off x="3307681" y="3400880"/>
              <a:ext cx="3311826"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Weights or interconnections</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85" name="Google Shape;585;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6" name="Google Shape;586;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587" name="Google Shape;587;p8"/>
          <p:cNvGrpSpPr/>
          <p:nvPr/>
        </p:nvGrpSpPr>
        <p:grpSpPr>
          <a:xfrm>
            <a:off x="8340772" y="7069508"/>
            <a:ext cx="5237733" cy="646247"/>
            <a:chOff x="2783372" y="3196978"/>
            <a:chExt cx="4667752" cy="781959"/>
          </a:xfrm>
        </p:grpSpPr>
        <p:sp>
          <p:nvSpPr>
            <p:cNvPr id="588" name="Google Shape;588;p8"/>
            <p:cNvSpPr/>
            <p:nvPr/>
          </p:nvSpPr>
          <p:spPr>
            <a:xfrm>
              <a:off x="2783374" y="3284490"/>
              <a:ext cx="4665980" cy="694447"/>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89" name="Google Shape;589;p8"/>
            <p:cNvSpPr/>
            <p:nvPr/>
          </p:nvSpPr>
          <p:spPr>
            <a:xfrm>
              <a:off x="4694142" y="3400880"/>
              <a:ext cx="996831" cy="446892"/>
            </a:xfrm>
            <a:prstGeom prst="rect">
              <a:avLst/>
            </a:prstGeom>
            <a:solidFill>
              <a:srgbClr val="8DA9DB"/>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dirty="0">
                  <a:solidFill>
                    <a:schemeClr val="lt1"/>
                  </a:solidFill>
                  <a:latin typeface="Open Sans" panose="020B0604020202020204" charset="0"/>
                  <a:ea typeface="Open Sans" panose="020B0604020202020204" charset="0"/>
                  <a:cs typeface="Open Sans" panose="020B0604020202020204" charset="0"/>
                  <a:sym typeface="Open Sans"/>
                </a:rPr>
                <a:t>Output</a:t>
              </a:r>
              <a:endParaRPr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590" name="Google Shape;590;p8"/>
            <p:cNvSpPr/>
            <p:nvPr/>
          </p:nvSpPr>
          <p:spPr>
            <a:xfrm flipH="1">
              <a:off x="2783372"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sp>
          <p:nvSpPr>
            <p:cNvPr id="591" name="Google Shape;591;p8"/>
            <p:cNvSpPr/>
            <p:nvPr/>
          </p:nvSpPr>
          <p:spPr>
            <a:xfrm>
              <a:off x="7352589" y="3196978"/>
              <a:ext cx="98535" cy="87512"/>
            </a:xfrm>
            <a:prstGeom prst="rtTriangle">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panose="020B0604020202020204" charset="0"/>
                <a:ea typeface="Open Sans" panose="020B0604020202020204" charset="0"/>
                <a:cs typeface="Open Sans" panose="020B0604020202020204" charset="0"/>
                <a:sym typeface="Open Sans"/>
              </a:endParaRPr>
            </a:p>
          </p:txBody>
        </p:sp>
      </p:grpSp>
      <p:grpSp>
        <p:nvGrpSpPr>
          <p:cNvPr id="79" name="Google Shape;498;p6">
            <a:extLst>
              <a:ext uri="{FF2B5EF4-FFF2-40B4-BE49-F238E27FC236}">
                <a16:creationId xmlns:a16="http://schemas.microsoft.com/office/drawing/2014/main" id="{53683AE6-6A0C-4804-85BF-20B8E04EED41}"/>
              </a:ext>
            </a:extLst>
          </p:cNvPr>
          <p:cNvGrpSpPr/>
          <p:nvPr/>
        </p:nvGrpSpPr>
        <p:grpSpPr>
          <a:xfrm>
            <a:off x="8787047" y="1441525"/>
            <a:ext cx="4363558" cy="2169450"/>
            <a:chOff x="9249506" y="1593717"/>
            <a:chExt cx="5500251" cy="2734585"/>
          </a:xfrm>
        </p:grpSpPr>
        <p:pic>
          <p:nvPicPr>
            <p:cNvPr id="80" name="Google Shape;499;p6">
              <a:extLst>
                <a:ext uri="{FF2B5EF4-FFF2-40B4-BE49-F238E27FC236}">
                  <a16:creationId xmlns:a16="http://schemas.microsoft.com/office/drawing/2014/main" id="{31692E8A-72F3-4370-8086-E68343AD5E03}"/>
                </a:ext>
              </a:extLst>
            </p:cNvPr>
            <p:cNvPicPr preferRelativeResize="0"/>
            <p:nvPr/>
          </p:nvPicPr>
          <p:blipFill rotWithShape="1">
            <a:blip r:embed="rId4">
              <a:alphaModFix/>
            </a:blip>
            <a:srcRect l="11533" t="52240" r="24853" b="2096"/>
            <a:stretch/>
          </p:blipFill>
          <p:spPr>
            <a:xfrm>
              <a:off x="9249506" y="1819589"/>
              <a:ext cx="5500251" cy="2508713"/>
            </a:xfrm>
            <a:prstGeom prst="rect">
              <a:avLst/>
            </a:prstGeom>
            <a:noFill/>
            <a:ln w="9525" cap="flat" cmpd="sng">
              <a:solidFill>
                <a:srgbClr val="BABABA"/>
              </a:solidFill>
              <a:prstDash val="solid"/>
              <a:round/>
              <a:headEnd type="none" w="sm" len="sm"/>
              <a:tailEnd type="none" w="sm" len="sm"/>
            </a:ln>
          </p:spPr>
        </p:pic>
        <p:sp>
          <p:nvSpPr>
            <p:cNvPr id="81" name="Google Shape;500;p6">
              <a:extLst>
                <a:ext uri="{FF2B5EF4-FFF2-40B4-BE49-F238E27FC236}">
                  <a16:creationId xmlns:a16="http://schemas.microsoft.com/office/drawing/2014/main" id="{CA28ACF7-F045-4388-B43E-CB8EEAEB337D}"/>
                </a:ext>
              </a:extLst>
            </p:cNvPr>
            <p:cNvSpPr/>
            <p:nvPr/>
          </p:nvSpPr>
          <p:spPr>
            <a:xfrm>
              <a:off x="10802044" y="1593717"/>
              <a:ext cx="2854926" cy="543081"/>
            </a:xfrm>
            <a:prstGeom prst="rect">
              <a:avLst/>
            </a:prstGeom>
            <a:solidFill>
              <a:srgbClr val="AEABAB"/>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Artificial Neuron</a:t>
              </a:r>
              <a:endParaRPr sz="1400" b="0" i="0" u="none" strike="noStrike" cap="none" dirty="0">
                <a:solidFill>
                  <a:srgbClr val="000000"/>
                </a:solidFill>
                <a:latin typeface="Arial"/>
                <a:ea typeface="Arial"/>
                <a:cs typeface="Arial"/>
                <a:sym typeface="Arial"/>
              </a:endParaRPr>
            </a:p>
          </p:txBody>
        </p:sp>
      </p:grpSp>
      <p:sp>
        <p:nvSpPr>
          <p:cNvPr id="82" name="Google Shape;504;p6">
            <a:extLst>
              <a:ext uri="{FF2B5EF4-FFF2-40B4-BE49-F238E27FC236}">
                <a16:creationId xmlns:a16="http://schemas.microsoft.com/office/drawing/2014/main" id="{CA96F4B3-7967-40D8-8B59-8F8994612480}"/>
              </a:ext>
            </a:extLst>
          </p:cNvPr>
          <p:cNvSpPr/>
          <p:nvPr/>
        </p:nvSpPr>
        <p:spPr>
          <a:xfrm>
            <a:off x="14935200" y="1964370"/>
            <a:ext cx="269700" cy="20501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 name="Group 2">
            <a:extLst>
              <a:ext uri="{FF2B5EF4-FFF2-40B4-BE49-F238E27FC236}">
                <a16:creationId xmlns:a16="http://schemas.microsoft.com/office/drawing/2014/main" id="{5C2B495C-2F01-48AB-AD3B-CC629309DADE}"/>
              </a:ext>
            </a:extLst>
          </p:cNvPr>
          <p:cNvGrpSpPr/>
          <p:nvPr/>
        </p:nvGrpSpPr>
        <p:grpSpPr>
          <a:xfrm>
            <a:off x="3105395" y="1025821"/>
            <a:ext cx="3908563" cy="2952146"/>
            <a:chOff x="2144110" y="1408866"/>
            <a:chExt cx="5090348" cy="3844751"/>
          </a:xfrm>
        </p:grpSpPr>
        <p:sp>
          <p:nvSpPr>
            <p:cNvPr id="77" name="Rectangle 76">
              <a:extLst>
                <a:ext uri="{FF2B5EF4-FFF2-40B4-BE49-F238E27FC236}">
                  <a16:creationId xmlns:a16="http://schemas.microsoft.com/office/drawing/2014/main" id="{17816592-5267-48E9-B3A6-DC73B88DB96B}"/>
                </a:ext>
              </a:extLst>
            </p:cNvPr>
            <p:cNvSpPr/>
            <p:nvPr/>
          </p:nvSpPr>
          <p:spPr>
            <a:xfrm>
              <a:off x="2144110" y="1683574"/>
              <a:ext cx="5090348" cy="3570043"/>
            </a:xfrm>
            <a:prstGeom prst="rect">
              <a:avLst/>
            </a:prstGeom>
            <a:noFill/>
            <a:ln w="9525">
              <a:solidFill>
                <a:srgbClr val="AE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Google Shape;497;p6">
              <a:extLst>
                <a:ext uri="{FF2B5EF4-FFF2-40B4-BE49-F238E27FC236}">
                  <a16:creationId xmlns:a16="http://schemas.microsoft.com/office/drawing/2014/main" id="{D0AF87EB-A9B7-4376-B582-1B7DA4F0F073}"/>
                </a:ext>
              </a:extLst>
            </p:cNvPr>
            <p:cNvSpPr/>
            <p:nvPr/>
          </p:nvSpPr>
          <p:spPr>
            <a:xfrm>
              <a:off x="3067862" y="1408866"/>
              <a:ext cx="3485032" cy="561117"/>
            </a:xfrm>
            <a:prstGeom prst="rect">
              <a:avLst/>
            </a:prstGeom>
            <a:solidFill>
              <a:srgbClr val="AEABAB"/>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dirty="0">
                  <a:solidFill>
                    <a:schemeClr val="lt1"/>
                  </a:solidFill>
                  <a:latin typeface="Open Sans"/>
                  <a:ea typeface="Open Sans"/>
                  <a:cs typeface="Open Sans"/>
                  <a:sym typeface="Open Sans"/>
                </a:rPr>
                <a:t>Biological Neuron</a:t>
              </a:r>
              <a:endParaRPr sz="1400" b="0" i="0" u="none" strike="noStrike" cap="none" dirty="0">
                <a:solidFill>
                  <a:srgbClr val="000000"/>
                </a:solidFill>
                <a:latin typeface="Arial"/>
                <a:ea typeface="Arial"/>
                <a:cs typeface="Arial"/>
                <a:sym typeface="Arial"/>
              </a:endParaRPr>
            </a:p>
          </p:txBody>
        </p:sp>
        <p:pic>
          <p:nvPicPr>
            <p:cNvPr id="83" name="Graphic 82">
              <a:extLst>
                <a:ext uri="{FF2B5EF4-FFF2-40B4-BE49-F238E27FC236}">
                  <a16:creationId xmlns:a16="http://schemas.microsoft.com/office/drawing/2014/main" id="{8C7FC163-98ED-4988-A98B-948093A6DB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159" y="2048480"/>
              <a:ext cx="4498782" cy="3117014"/>
            </a:xfrm>
            <a:prstGeom prst="rect">
              <a:avLst/>
            </a:prstGeom>
          </p:spPr>
        </p:pic>
      </p:grpSp>
      <p:sp>
        <p:nvSpPr>
          <p:cNvPr id="84" name="Rectangle 83">
            <a:extLst>
              <a:ext uri="{FF2B5EF4-FFF2-40B4-BE49-F238E27FC236}">
                <a16:creationId xmlns:a16="http://schemas.microsoft.com/office/drawing/2014/main" id="{9734132A-629A-4F29-AE0D-4B3392654249}"/>
              </a:ext>
            </a:extLst>
          </p:cNvPr>
          <p:cNvSpPr/>
          <p:nvPr/>
        </p:nvSpPr>
        <p:spPr>
          <a:xfrm>
            <a:off x="14220497" y="2195579"/>
            <a:ext cx="301298" cy="215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3282AB7-3390-44C4-83CA-21C368E11D37}"/>
              </a:ext>
            </a:extLst>
          </p:cNvPr>
          <p:cNvSpPr/>
          <p:nvPr/>
        </p:nvSpPr>
        <p:spPr>
          <a:xfrm>
            <a:off x="13019950" y="1620718"/>
            <a:ext cx="146421" cy="25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9"/>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US"/>
              <a:t>Neural Networks</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2675</Words>
  <Application>Microsoft Office PowerPoint</Application>
  <PresentationFormat>Custom</PresentationFormat>
  <Paragraphs>515</Paragraphs>
  <Slides>77</Slides>
  <Notes>74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77</vt:i4>
      </vt:variant>
    </vt:vector>
  </HeadingPairs>
  <TitlesOfParts>
    <vt:vector size="88" baseType="lpstr">
      <vt:lpstr>Cambria Math</vt:lpstr>
      <vt:lpstr>Times New Roman</vt:lpstr>
      <vt:lpstr>Open Sana extrabold</vt:lpstr>
      <vt:lpstr>Arial</vt:lpstr>
      <vt:lpstr>Wingdings</vt:lpstr>
      <vt:lpstr>Noto Sans Symbols</vt:lpstr>
      <vt:lpstr>Calibri</vt:lpstr>
      <vt:lpstr>Open Sans</vt:lpstr>
      <vt:lpstr>Open Sans ExtraBold</vt:lpstr>
      <vt:lpstr>Office Theme</vt:lpstr>
      <vt:lpstr>1_Office Theme</vt:lpstr>
      <vt:lpstr>Deep Learning with Keras with TensorFlow</vt:lpstr>
      <vt:lpstr>PowerPoint Presentation</vt:lpstr>
      <vt:lpstr>PowerPoint Presentation</vt:lpstr>
      <vt:lpstr>PowerPoint Presentation</vt:lpstr>
      <vt:lpstr>Biological Neurons</vt:lpstr>
      <vt:lpstr>Rise of Artificial Neurons</vt:lpstr>
      <vt:lpstr>Definition of Artificial Neuron</vt:lpstr>
      <vt:lpstr>Biological Neurons and Artificial Neurons: A Comparison</vt:lpstr>
      <vt:lpstr>PowerPoint Presentation</vt:lpstr>
      <vt:lpstr>Perceptron</vt:lpstr>
      <vt:lpstr>Perceptron: The Main Processing Unit</vt:lpstr>
      <vt:lpstr>Weights and Biases in a Perceptron</vt:lpstr>
      <vt:lpstr>Activation Functions</vt:lpstr>
      <vt:lpstr>Feedforward Nets</vt:lpstr>
      <vt:lpstr>The XOR Problem</vt:lpstr>
      <vt:lpstr>Multilayer Perceptrons</vt:lpstr>
      <vt:lpstr>Perceptron</vt:lpstr>
      <vt:lpstr>PowerPoint Presentation</vt:lpstr>
      <vt:lpstr>Learning Networks</vt:lpstr>
      <vt:lpstr>The Backpropagation Algorithm</vt:lpstr>
      <vt:lpstr>The Error Landscape</vt:lpstr>
      <vt:lpstr>Deriving a Gradient Descent or Ascent Algorithm</vt:lpstr>
      <vt:lpstr>Gradient Ascent: Step 01</vt:lpstr>
      <vt:lpstr>Gradient Ascent: Step 02</vt:lpstr>
      <vt:lpstr>Gradient Ascent: Step 03</vt:lpstr>
      <vt:lpstr>Gradient Ascent: Step 04</vt:lpstr>
      <vt:lpstr>Gradient Ascent: Step 05</vt:lpstr>
      <vt:lpstr>Gradient Ascent: Step 06</vt:lpstr>
      <vt:lpstr>The Learning Rate</vt:lpstr>
      <vt:lpstr>Epoch</vt:lpstr>
      <vt:lpstr>PowerPoint Presentation</vt:lpstr>
      <vt:lpstr>A Feed Forward Network</vt:lpstr>
      <vt:lpstr>Forward Pass</vt:lpstr>
      <vt:lpstr>Forward Pass</vt:lpstr>
      <vt:lpstr>Calculating Total Error</vt:lpstr>
      <vt:lpstr>The Backward Pass</vt:lpstr>
      <vt:lpstr>The Backward Pass</vt:lpstr>
      <vt:lpstr>The Backward Pass</vt:lpstr>
      <vt:lpstr>The Backward Pass</vt:lpstr>
      <vt:lpstr>Weight Updation</vt:lpstr>
      <vt:lpstr>Weight Updation</vt:lpstr>
      <vt:lpstr>Hidden Layer Weight Assignment</vt:lpstr>
      <vt:lpstr>Hidden Layer Weight Assignment</vt:lpstr>
      <vt:lpstr>Hidden Layer Weight Assignment</vt:lpstr>
      <vt:lpstr>Hidden Layer Weight Assignment</vt:lpstr>
      <vt:lpstr>Hidden Layer Weight Assignment</vt:lpstr>
      <vt:lpstr>PowerPoint Presentation</vt:lpstr>
      <vt:lpstr>PowerPoint Presentation</vt:lpstr>
      <vt:lpstr>Activation Functions</vt:lpstr>
      <vt:lpstr>Activation Functions</vt:lpstr>
      <vt:lpstr>Activation Functions</vt:lpstr>
      <vt:lpstr>Activation Functions</vt:lpstr>
      <vt:lpstr>Backpropagation</vt:lpstr>
      <vt:lpstr>Activation Function</vt:lpstr>
      <vt:lpstr>Defining Elements</vt:lpstr>
      <vt:lpstr>Initialize Weights and Assign Activation Functions</vt:lpstr>
      <vt:lpstr>Weight Adjustment</vt:lpstr>
      <vt:lpstr>Weight Adjustment</vt:lpstr>
      <vt:lpstr>Initialize the think Function</vt:lpstr>
      <vt:lpstr>Initialize the Neural Network</vt:lpstr>
      <vt:lpstr>Train the Neural Network</vt:lpstr>
      <vt:lpstr>PowerPoint Presentation</vt:lpstr>
      <vt:lpstr>Deep Neural Networks</vt:lpstr>
      <vt:lpstr>The Overfitting Problem</vt:lpstr>
      <vt:lpstr>Dealing with the Overfitting Problem</vt:lpstr>
      <vt:lpstr>Dealing with the Overfitting Problem</vt:lpstr>
      <vt:lpstr>Dealing with the Overfitting Problem</vt:lpstr>
      <vt:lpstr>Dealing with the Overfitting Problem</vt:lpstr>
      <vt:lpstr>Dropout Experiment</vt:lpstr>
      <vt:lpstr>PowerPoint Presentation</vt:lpstr>
      <vt:lpstr>PowerPoint Presentation</vt:lpstr>
      <vt:lpstr>PowerPoint Presentation</vt:lpstr>
      <vt:lpstr>PowerPoint Presentation</vt:lpstr>
      <vt:lpstr>PowerPoint Presentation</vt:lpstr>
      <vt:lpstr>PowerPoint Presentation</vt:lpstr>
      <vt:lpstr>MNIST 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Anitha Nagarapu</cp:lastModifiedBy>
  <cp:revision>25</cp:revision>
  <dcterms:created xsi:type="dcterms:W3CDTF">2016-09-03T17:46:52Z</dcterms:created>
  <dcterms:modified xsi:type="dcterms:W3CDTF">2020-05-14T03:37:19Z</dcterms:modified>
</cp:coreProperties>
</file>